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Lst>
  <p:sldSz cy="6858000" cx="9144000"/>
  <p:notesSz cx="6954500" cy="9309100"/>
  <p:embeddedFontLst>
    <p:embeddedFont>
      <p:font typeface="Tahoma"/>
      <p:regular r:id="rId90"/>
      <p:bold r:id="rId91"/>
    </p:embeddedFont>
    <p:embeddedFont>
      <p:font typeface="Old Standard TT"/>
      <p:regular r:id="rId92"/>
      <p:bold r:id="rId93"/>
      <p:italic r:id="rId94"/>
    </p:embeddedFont>
    <p:embeddedFont>
      <p:font typeface="Gill Sans"/>
      <p:regular r:id="rId95"/>
      <p:bold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7" roundtripDataSignature="AMtx7mgtuPMyeNw0+Kl6z8H3BjKst9/N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GillSans-regular.fntdata"/><Relationship Id="rId94" Type="http://schemas.openxmlformats.org/officeDocument/2006/relationships/font" Target="fonts/OldStandardTT-italic.fntdata"/><Relationship Id="rId97" Type="http://customschemas.google.com/relationships/presentationmetadata" Target="metadata"/><Relationship Id="rId96" Type="http://schemas.openxmlformats.org/officeDocument/2006/relationships/font" Target="fonts/GillSans-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Tahoma-bold.fntdata"/><Relationship Id="rId90" Type="http://schemas.openxmlformats.org/officeDocument/2006/relationships/font" Target="fonts/Tahoma-regular.fntdata"/><Relationship Id="rId93" Type="http://schemas.openxmlformats.org/officeDocument/2006/relationships/font" Target="fonts/OldStandardTT-bold.fntdata"/><Relationship Id="rId92" Type="http://schemas.openxmlformats.org/officeDocument/2006/relationships/font" Target="fonts/OldStandardTT-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2"/>
            <a:ext cx="3014355" cy="465211"/>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9pPr>
          </a:lstStyle>
          <a:p/>
        </p:txBody>
      </p:sp>
      <p:sp>
        <p:nvSpPr>
          <p:cNvPr id="4" name="Google Shape;4;n"/>
          <p:cNvSpPr txBox="1"/>
          <p:nvPr>
            <p:ph idx="10" type="dt"/>
          </p:nvPr>
        </p:nvSpPr>
        <p:spPr>
          <a:xfrm>
            <a:off x="3940484" y="2"/>
            <a:ext cx="3014355" cy="465211"/>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9pPr>
          </a:lstStyle>
          <a:p/>
        </p:txBody>
      </p:sp>
      <p:sp>
        <p:nvSpPr>
          <p:cNvPr id="5" name="Google Shape;5;n"/>
          <p:cNvSpPr/>
          <p:nvPr>
            <p:ph idx="3"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2" y="8843890"/>
            <a:ext cx="3014355" cy="46521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940484" y="8843890"/>
            <a:ext cx="3014355" cy="465211"/>
          </a:xfrm>
          <a:prstGeom prst="rect">
            <a:avLst/>
          </a:prstGeom>
          <a:noFill/>
          <a:ln>
            <a:noFill/>
          </a:ln>
        </p:spPr>
        <p:txBody>
          <a:bodyPr anchorCtr="0" anchor="b" bIns="45550" lIns="91125" spcFirstLastPara="1" rIns="91125" wrap="square" tIns="4555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7" name="Google Shape;87;p1: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64" name="Google Shape;164;p10: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73" name="Google Shape;173;p11: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79" name="Google Shape;179;p12: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3: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78" name="Google Shape;378;p13: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4: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84" name="Google Shape;384;p14: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5: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90" name="Google Shape;390;p15: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6: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98" name="Google Shape;398;p16: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7: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7" name="Google Shape;407;p17: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08" name="Google Shape;408;p17: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8: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9" name="Google Shape;419;p18: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20" name="Google Shape;420;p18: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9: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1" name="Google Shape;431;p19: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32" name="Google Shape;432;p19: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5" name="Google Shape;95;p2: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0: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39" name="Google Shape;439;p20: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1: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48" name="Google Shape;448;p21: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2: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55" name="Google Shape;455;p22: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3: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62" name="Google Shape;462;p23: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4: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71" name="Google Shape;471;p24: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5: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9" name="Google Shape;479;p25: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80" name="Google Shape;480;p25: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6: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86" name="Google Shape;486;p26: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7: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94" name="Google Shape;494;p27: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8: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2" name="Google Shape;502;p28: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03" name="Google Shape;503;p28: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9: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8" name="Google Shape;508;p29: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09" name="Google Shape;509;p29: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3" name="Google Shape;103;p3: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0: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16" name="Google Shape;516;p30: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1: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24" name="Google Shape;524;p31: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2: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31" name="Google Shape;531;p32: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3: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40" name="Google Shape;540;p33: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4: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46" name="Google Shape;546;p34: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5: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54" name="Google Shape;554;p35: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6: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63" name="Google Shape;563;p36: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7: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1" name="Google Shape;571;p37: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72" name="Google Shape;572;p37: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8:notes"/>
          <p:cNvSpPr/>
          <p:nvPr>
            <p:ph idx="2" type="sldImg"/>
          </p:nvPr>
        </p:nvSpPr>
        <p:spPr>
          <a:xfrm>
            <a:off x="1150938" y="698500"/>
            <a:ext cx="4653000" cy="3490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4" name="Google Shape;584;p38: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85" name="Google Shape;585;p38: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9: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96" name="Google Shape;596;p39: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11" name="Google Shape;111;p4: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0: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09" name="Google Shape;609;p40: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1: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15" name="Google Shape;615;p41: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2: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27" name="Google Shape;627;p42: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3: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39" name="Google Shape;639;p43: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4: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48" name="Google Shape;648;p44: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5: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63" name="Google Shape;663;p45: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6: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71" name="Google Shape;671;p46: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7: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79" name="Google Shape;679;p47: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8: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85" name="Google Shape;685;p48: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49: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1" name="Google Shape;691;p49: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92" name="Google Shape;692;p49: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19" name="Google Shape;119;p5: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0: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8" name="Google Shape;698;p50: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99" name="Google Shape;699;p50: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51: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7" name="Google Shape;707;p51: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08" name="Google Shape;708;p51: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52: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16" name="Google Shape;716;p52: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17" name="Google Shape;717;p52: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3: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5" name="Google Shape;725;p53: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26" name="Google Shape;726;p53: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54: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4" name="Google Shape;734;p54: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35" name="Google Shape;735;p54: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55: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43" name="Google Shape;743;p55: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44" name="Google Shape;744;p55: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56: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2" name="Google Shape;752;p56: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53" name="Google Shape;753;p56: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57: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62" name="Google Shape;762;p57: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63" name="Google Shape;763;p57: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58: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2" name="Google Shape;772;p58: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73" name="Google Shape;773;p58: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59: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2" name="Google Shape;782;p59: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83" name="Google Shape;783;p59:notes"/>
          <p:cNvSpPr txBox="1"/>
          <p:nvPr>
            <p:ph idx="12" type="sldNum"/>
          </p:nvPr>
        </p:nvSpPr>
        <p:spPr>
          <a:xfrm>
            <a:off x="3940484" y="8843890"/>
            <a:ext cx="3014400" cy="465300"/>
          </a:xfrm>
          <a:prstGeom prst="rect">
            <a:avLst/>
          </a:prstGeom>
          <a:noFill/>
          <a:ln>
            <a:noFill/>
          </a:ln>
        </p:spPr>
        <p:txBody>
          <a:bodyPr anchorCtr="0" anchor="b" bIns="45550" lIns="91125" spcFirstLastPara="1" rIns="91125" wrap="square" tIns="455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28" name="Google Shape;128;p6: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60: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92" name="Google Shape;792;p60: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61: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01" name="Google Shape;801;p61: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62: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10" name="Google Shape;810;p62: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63: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19" name="Google Shape;819;p63: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64: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27" name="Google Shape;827;p64: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5: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38" name="Google Shape;838;p65: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66: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68" name="Google Shape;868;p66: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67: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34" name="Google Shape;934;p67: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68: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42" name="Google Shape;942;p68: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69: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50" name="Google Shape;950;p69: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36" name="Google Shape;136;p7: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0: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61" name="Google Shape;961;p70: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71: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71" name="Google Shape;971;p71: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72:notes"/>
          <p:cNvSpPr txBox="1"/>
          <p:nvPr>
            <p:ph idx="1" type="body"/>
          </p:nvPr>
        </p:nvSpPr>
        <p:spPr>
          <a:xfrm>
            <a:off x="927743" y="4421946"/>
            <a:ext cx="5099400" cy="418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93" name="Google Shape;993;p72: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73: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02" name="Google Shape;1002;p73: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74: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22" name="Google Shape;1022;p74: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75: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28" name="Google Shape;1028;p75: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76: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34" name="Google Shape;1034;p76: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77: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40" name="Google Shape;1040;p77: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78: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46" name="Google Shape;1046;p78: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79: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52" name="Google Shape;1052;p79: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45" name="Google Shape;145;p8: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80: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58" name="Google Shape;1058;p80: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81: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67" name="Google Shape;1067;p81: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82: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77" name="Google Shape;1077;p82: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83: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86" name="Google Shape;1086;p83: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84: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97" name="Google Shape;1097;p84: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85: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106" name="Google Shape;1106;p85: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927743" y="4421946"/>
            <a:ext cx="5099352" cy="41885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55" name="Google Shape;155;p9:notes"/>
          <p:cNvSpPr/>
          <p:nvPr>
            <p:ph idx="2" type="sldImg"/>
          </p:nvPr>
        </p:nvSpPr>
        <p:spPr>
          <a:xfrm>
            <a:off x="1150938" y="698500"/>
            <a:ext cx="4652962" cy="34909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87"/>
          <p:cNvSpPr txBox="1"/>
          <p:nvPr>
            <p:ph type="title"/>
          </p:nvPr>
        </p:nvSpPr>
        <p:spPr>
          <a:xfrm>
            <a:off x="609600" y="381000"/>
            <a:ext cx="7793037"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18" name="Google Shape;18;p87"/>
          <p:cNvSpPr txBox="1"/>
          <p:nvPr>
            <p:ph idx="1" type="body"/>
          </p:nvPr>
        </p:nvSpPr>
        <p:spPr>
          <a:xfrm>
            <a:off x="381000" y="1371600"/>
            <a:ext cx="83820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9" name="Google Shape;19;p87"/>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0" name="Google Shape;20;p87"/>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1" name="Google Shape;21;p8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96"/>
          <p:cNvSpPr txBox="1"/>
          <p:nvPr>
            <p:ph type="title"/>
          </p:nvPr>
        </p:nvSpPr>
        <p:spPr>
          <a:xfrm>
            <a:off x="623888" y="1709738"/>
            <a:ext cx="7886700" cy="2852737"/>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60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81" name="Google Shape;81;p96"/>
          <p:cNvSpPr txBox="1"/>
          <p:nvPr>
            <p:ph idx="1" type="body"/>
          </p:nvPr>
        </p:nvSpPr>
        <p:spPr>
          <a:xfrm>
            <a:off x="623888" y="4589463"/>
            <a:ext cx="7886700" cy="1500187"/>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480"/>
              </a:spcBef>
              <a:spcAft>
                <a:spcPts val="0"/>
              </a:spcAft>
              <a:buClr>
                <a:schemeClr val="folHlink"/>
              </a:buClr>
              <a:buSzPts val="1440"/>
              <a:buFont typeface="Noto Sans Symbols"/>
              <a:buNone/>
              <a:defRPr b="0" i="0" sz="2400" u="none" cap="none" strike="noStrike">
                <a:solidFill>
                  <a:schemeClr val="dk1"/>
                </a:solidFill>
                <a:latin typeface="Tahoma"/>
                <a:ea typeface="Tahoma"/>
                <a:cs typeface="Tahoma"/>
                <a:sym typeface="Tahoma"/>
              </a:defRPr>
            </a:lvl1pPr>
            <a:lvl2pPr indent="-228600" lvl="1" marL="914400" marR="0" algn="l">
              <a:lnSpc>
                <a:spcPct val="100000"/>
              </a:lnSpc>
              <a:spcBef>
                <a:spcPts val="400"/>
              </a:spcBef>
              <a:spcAft>
                <a:spcPts val="0"/>
              </a:spcAft>
              <a:buClr>
                <a:schemeClr val="hlink"/>
              </a:buClr>
              <a:buSzPts val="1100"/>
              <a:buFont typeface="Noto Sans Symbols"/>
              <a:buNone/>
              <a:defRPr b="0" i="0" sz="2000" u="none" cap="none" strike="noStrike">
                <a:solidFill>
                  <a:schemeClr val="dk1"/>
                </a:solidFill>
                <a:latin typeface="Tahoma"/>
                <a:ea typeface="Tahoma"/>
                <a:cs typeface="Tahoma"/>
                <a:sym typeface="Tahoma"/>
              </a:defRPr>
            </a:lvl2pPr>
            <a:lvl3pPr indent="-228600" lvl="2" marL="1371600" marR="0" algn="l">
              <a:lnSpc>
                <a:spcPct val="100000"/>
              </a:lnSpc>
              <a:spcBef>
                <a:spcPts val="360"/>
              </a:spcBef>
              <a:spcAft>
                <a:spcPts val="0"/>
              </a:spcAft>
              <a:buClr>
                <a:schemeClr val="folHlink"/>
              </a:buClr>
              <a:buSzPts val="900"/>
              <a:buFont typeface="Noto Sans Symbols"/>
              <a:buNone/>
              <a:defRPr b="0" i="0" sz="1800" u="none" cap="none" strike="noStrike">
                <a:solidFill>
                  <a:schemeClr val="dk1"/>
                </a:solidFill>
                <a:latin typeface="Tahoma"/>
                <a:ea typeface="Tahoma"/>
                <a:cs typeface="Tahoma"/>
                <a:sym typeface="Tahoma"/>
              </a:defRPr>
            </a:lvl3pPr>
            <a:lvl4pPr indent="-228600" lvl="3" marL="1828800" marR="0" algn="l">
              <a:lnSpc>
                <a:spcPct val="100000"/>
              </a:lnSpc>
              <a:spcBef>
                <a:spcPts val="320"/>
              </a:spcBef>
              <a:spcAft>
                <a:spcPts val="0"/>
              </a:spcAft>
              <a:buClr>
                <a:schemeClr val="accent2"/>
              </a:buClr>
              <a:buSzPts val="880"/>
              <a:buFont typeface="Noto Sans Symbols"/>
              <a:buNone/>
              <a:defRPr b="0" i="0" sz="1600" u="none" cap="none" strike="noStrike">
                <a:solidFill>
                  <a:schemeClr val="dk1"/>
                </a:solidFill>
                <a:latin typeface="Tahoma"/>
                <a:ea typeface="Tahoma"/>
                <a:cs typeface="Tahoma"/>
                <a:sym typeface="Tahoma"/>
              </a:defRPr>
            </a:lvl4pPr>
            <a:lvl5pPr indent="-228600" lvl="4" marL="2286000" marR="0" algn="l">
              <a:lnSpc>
                <a:spcPct val="100000"/>
              </a:lnSpc>
              <a:spcBef>
                <a:spcPts val="320"/>
              </a:spcBef>
              <a:spcAft>
                <a:spcPts val="0"/>
              </a:spcAft>
              <a:buClr>
                <a:schemeClr val="accent1"/>
              </a:buClr>
              <a:buSzPts val="800"/>
              <a:buFont typeface="Noto Sans Symbols"/>
              <a:buNone/>
              <a:defRPr b="0" i="0" sz="1600" u="none" cap="none" strike="noStrike">
                <a:solidFill>
                  <a:schemeClr val="dk1"/>
                </a:solidFill>
                <a:latin typeface="Tahoma"/>
                <a:ea typeface="Tahoma"/>
                <a:cs typeface="Tahoma"/>
                <a:sym typeface="Tahoma"/>
              </a:defRPr>
            </a:lvl5pPr>
            <a:lvl6pPr indent="-228600" lvl="5" marL="2743200" marR="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6pPr>
            <a:lvl7pPr indent="-228600" lvl="6" marL="3200400" marR="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7pPr>
            <a:lvl8pPr indent="-228600" lvl="7" marL="3657600" marR="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8pPr>
            <a:lvl9pPr indent="-228600" lvl="8" marL="4114800" marR="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9pPr>
          </a:lstStyle>
          <a:p/>
        </p:txBody>
      </p:sp>
      <p:sp>
        <p:nvSpPr>
          <p:cNvPr id="82" name="Google Shape;82;p96"/>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83" name="Google Shape;83;p96"/>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84" name="Google Shape;84;p9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22" name="Shape 22"/>
        <p:cNvGrpSpPr/>
        <p:nvPr/>
      </p:nvGrpSpPr>
      <p:grpSpPr>
        <a:xfrm>
          <a:off x="0" y="0"/>
          <a:ext cx="0" cy="0"/>
          <a:chOff x="0" y="0"/>
          <a:chExt cx="0" cy="0"/>
        </a:xfrm>
      </p:grpSpPr>
      <p:sp>
        <p:nvSpPr>
          <p:cNvPr id="23" name="Google Shape;23;p88"/>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24" name="Google Shape;24;p88"/>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5" name="Google Shape;25;p88"/>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26" name="Google Shape;26;p88"/>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7" name="Google Shape;27;p88"/>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8" name="Google Shape;28;p8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29" name="Shape 29"/>
        <p:cNvGrpSpPr/>
        <p:nvPr/>
      </p:nvGrpSpPr>
      <p:grpSpPr>
        <a:xfrm>
          <a:off x="0" y="0"/>
          <a:ext cx="0" cy="0"/>
          <a:chOff x="0" y="0"/>
          <a:chExt cx="0" cy="0"/>
        </a:xfrm>
      </p:grpSpPr>
      <p:sp>
        <p:nvSpPr>
          <p:cNvPr id="30" name="Google Shape;30;p89"/>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31" name="Google Shape;31;p89"/>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2" name="Google Shape;32;p89"/>
          <p:cNvSpPr txBox="1"/>
          <p:nvPr>
            <p:ph idx="2" type="body"/>
          </p:nvPr>
        </p:nvSpPr>
        <p:spPr>
          <a:xfrm>
            <a:off x="4648200" y="1371600"/>
            <a:ext cx="4114800" cy="24765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3" name="Google Shape;33;p89"/>
          <p:cNvSpPr txBox="1"/>
          <p:nvPr>
            <p:ph idx="3" type="body"/>
          </p:nvPr>
        </p:nvSpPr>
        <p:spPr>
          <a:xfrm>
            <a:off x="4648200" y="4000500"/>
            <a:ext cx="4114800" cy="24765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4" name="Google Shape;34;p89"/>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35" name="Google Shape;35;p89"/>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36" name="Google Shape;36;p8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 name="Shape 37"/>
        <p:cNvGrpSpPr/>
        <p:nvPr/>
      </p:nvGrpSpPr>
      <p:grpSpPr>
        <a:xfrm>
          <a:off x="0" y="0"/>
          <a:ext cx="0" cy="0"/>
          <a:chOff x="0" y="0"/>
          <a:chExt cx="0" cy="0"/>
        </a:xfrm>
      </p:grpSpPr>
      <p:sp>
        <p:nvSpPr>
          <p:cNvPr id="38" name="Google Shape;38;p90"/>
          <p:cNvSpPr txBox="1"/>
          <p:nvPr>
            <p:ph type="title"/>
          </p:nvPr>
        </p:nvSpPr>
        <p:spPr>
          <a:xfrm rot="5400000">
            <a:off x="4667250" y="2381250"/>
            <a:ext cx="6096000" cy="2095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39" name="Google Shape;39;p90"/>
          <p:cNvSpPr txBox="1"/>
          <p:nvPr>
            <p:ph idx="1" type="body"/>
          </p:nvPr>
        </p:nvSpPr>
        <p:spPr>
          <a:xfrm rot="5400000">
            <a:off x="400050" y="361950"/>
            <a:ext cx="6096000" cy="61341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0" name="Google Shape;40;p90"/>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1" name="Google Shape;41;p90"/>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2" name="Google Shape;42;p9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 name="Shape 43"/>
        <p:cNvGrpSpPr/>
        <p:nvPr/>
      </p:nvGrpSpPr>
      <p:grpSpPr>
        <a:xfrm>
          <a:off x="0" y="0"/>
          <a:ext cx="0" cy="0"/>
          <a:chOff x="0" y="0"/>
          <a:chExt cx="0" cy="0"/>
        </a:xfrm>
      </p:grpSpPr>
      <p:sp>
        <p:nvSpPr>
          <p:cNvPr id="44" name="Google Shape;44;p91"/>
          <p:cNvSpPr txBox="1"/>
          <p:nvPr>
            <p:ph type="title"/>
          </p:nvPr>
        </p:nvSpPr>
        <p:spPr>
          <a:xfrm>
            <a:off x="609600" y="381000"/>
            <a:ext cx="7793037"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45" name="Google Shape;45;p91"/>
          <p:cNvSpPr txBox="1"/>
          <p:nvPr>
            <p:ph idx="1" type="body"/>
          </p:nvPr>
        </p:nvSpPr>
        <p:spPr>
          <a:xfrm rot="5400000">
            <a:off x="2019300" y="-266700"/>
            <a:ext cx="5105400" cy="83820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46" name="Google Shape;46;p91"/>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7" name="Google Shape;47;p91"/>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8" name="Google Shape;48;p9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 name="Shape 49"/>
        <p:cNvGrpSpPr/>
        <p:nvPr/>
      </p:nvGrpSpPr>
      <p:grpSpPr>
        <a:xfrm>
          <a:off x="0" y="0"/>
          <a:ext cx="0" cy="0"/>
          <a:chOff x="0" y="0"/>
          <a:chExt cx="0" cy="0"/>
        </a:xfrm>
      </p:grpSpPr>
      <p:sp>
        <p:nvSpPr>
          <p:cNvPr id="50" name="Google Shape;50;p92"/>
          <p:cNvSpPr txBox="1"/>
          <p:nvPr>
            <p:ph type="title"/>
          </p:nvPr>
        </p:nvSpPr>
        <p:spPr>
          <a:xfrm>
            <a:off x="630238" y="457200"/>
            <a:ext cx="2949575" cy="1600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2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51" name="Google Shape;51;p92"/>
          <p:cNvSpPr/>
          <p:nvPr>
            <p:ph idx="2" type="pic"/>
          </p:nvPr>
        </p:nvSpPr>
        <p:spPr>
          <a:xfrm>
            <a:off x="3887788" y="987425"/>
            <a:ext cx="4629150" cy="4873625"/>
          </a:xfrm>
          <a:prstGeom prst="rect">
            <a:avLst/>
          </a:prstGeom>
          <a:noFill/>
          <a:ln>
            <a:noFill/>
          </a:ln>
        </p:spPr>
      </p:sp>
      <p:sp>
        <p:nvSpPr>
          <p:cNvPr id="52" name="Google Shape;52;p92"/>
          <p:cNvSpPr txBox="1"/>
          <p:nvPr>
            <p:ph idx="1" type="body"/>
          </p:nvPr>
        </p:nvSpPr>
        <p:spPr>
          <a:xfrm>
            <a:off x="630238" y="2057400"/>
            <a:ext cx="2949575"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20"/>
              </a:spcBef>
              <a:spcAft>
                <a:spcPts val="0"/>
              </a:spcAft>
              <a:buClr>
                <a:schemeClr val="folHlink"/>
              </a:buClr>
              <a:buSzPts val="960"/>
              <a:buFont typeface="Noto Sans Symbols"/>
              <a:buNone/>
              <a:defRPr b="0" i="0" sz="1600" u="none" cap="none" strike="noStrike">
                <a:solidFill>
                  <a:schemeClr val="dk1"/>
                </a:solidFill>
                <a:latin typeface="Tahoma"/>
                <a:ea typeface="Tahoma"/>
                <a:cs typeface="Tahoma"/>
                <a:sym typeface="Tahoma"/>
              </a:defRPr>
            </a:lvl1pPr>
            <a:lvl2pPr indent="-228600" lvl="1" marL="914400" marR="0" algn="l">
              <a:lnSpc>
                <a:spcPct val="100000"/>
              </a:lnSpc>
              <a:spcBef>
                <a:spcPts val="280"/>
              </a:spcBef>
              <a:spcAft>
                <a:spcPts val="0"/>
              </a:spcAft>
              <a:buClr>
                <a:schemeClr val="hlink"/>
              </a:buClr>
              <a:buSzPts val="770"/>
              <a:buFont typeface="Noto Sans Symbols"/>
              <a:buNone/>
              <a:defRPr b="0" i="0" sz="1400" u="none" cap="none" strike="noStrike">
                <a:solidFill>
                  <a:schemeClr val="dk1"/>
                </a:solidFill>
                <a:latin typeface="Tahoma"/>
                <a:ea typeface="Tahoma"/>
                <a:cs typeface="Tahoma"/>
                <a:sym typeface="Tahoma"/>
              </a:defRPr>
            </a:lvl2pPr>
            <a:lvl3pPr indent="-228600" lvl="2" marL="1371600" marR="0" algn="l">
              <a:lnSpc>
                <a:spcPct val="100000"/>
              </a:lnSpc>
              <a:spcBef>
                <a:spcPts val="240"/>
              </a:spcBef>
              <a:spcAft>
                <a:spcPts val="0"/>
              </a:spcAft>
              <a:buClr>
                <a:schemeClr val="folHlink"/>
              </a:buClr>
              <a:buSzPts val="600"/>
              <a:buFont typeface="Noto Sans Symbols"/>
              <a:buNone/>
              <a:defRPr b="0" i="0" sz="1200" u="none" cap="none" strike="noStrike">
                <a:solidFill>
                  <a:schemeClr val="dk1"/>
                </a:solidFill>
                <a:latin typeface="Tahoma"/>
                <a:ea typeface="Tahoma"/>
                <a:cs typeface="Tahoma"/>
                <a:sym typeface="Tahoma"/>
              </a:defRPr>
            </a:lvl3pPr>
            <a:lvl4pPr indent="-228600" lvl="3" marL="1828800" marR="0" algn="l">
              <a:lnSpc>
                <a:spcPct val="100000"/>
              </a:lnSpc>
              <a:spcBef>
                <a:spcPts val="200"/>
              </a:spcBef>
              <a:spcAft>
                <a:spcPts val="0"/>
              </a:spcAft>
              <a:buClr>
                <a:schemeClr val="accent2"/>
              </a:buClr>
              <a:buSzPts val="550"/>
              <a:buFont typeface="Noto Sans Symbols"/>
              <a:buNone/>
              <a:defRPr b="0" i="0" sz="1000" u="none" cap="none" strike="noStrike">
                <a:solidFill>
                  <a:schemeClr val="dk1"/>
                </a:solidFill>
                <a:latin typeface="Tahoma"/>
                <a:ea typeface="Tahoma"/>
                <a:cs typeface="Tahoma"/>
                <a:sym typeface="Tahoma"/>
              </a:defRPr>
            </a:lvl4pPr>
            <a:lvl5pPr indent="-228600" lvl="4" marL="2286000" marR="0" algn="l">
              <a:lnSpc>
                <a:spcPct val="100000"/>
              </a:lnSpc>
              <a:spcBef>
                <a:spcPts val="200"/>
              </a:spcBef>
              <a:spcAft>
                <a:spcPts val="0"/>
              </a:spcAft>
              <a:buClr>
                <a:schemeClr val="accent1"/>
              </a:buClr>
              <a:buSzPts val="500"/>
              <a:buFont typeface="Noto Sans Symbols"/>
              <a:buNone/>
              <a:defRPr b="0" i="0" sz="1000" u="none" cap="none" strike="noStrike">
                <a:solidFill>
                  <a:schemeClr val="dk1"/>
                </a:solidFill>
                <a:latin typeface="Tahoma"/>
                <a:ea typeface="Tahoma"/>
                <a:cs typeface="Tahoma"/>
                <a:sym typeface="Tahoma"/>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9pPr>
          </a:lstStyle>
          <a:p/>
        </p:txBody>
      </p:sp>
      <p:sp>
        <p:nvSpPr>
          <p:cNvPr id="53" name="Google Shape;53;p92"/>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54" name="Google Shape;54;p92"/>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55" name="Google Shape;55;p9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3"/>
          <p:cNvSpPr txBox="1"/>
          <p:nvPr>
            <p:ph type="title"/>
          </p:nvPr>
        </p:nvSpPr>
        <p:spPr>
          <a:xfrm>
            <a:off x="630238" y="457200"/>
            <a:ext cx="2949575" cy="16002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2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58" name="Google Shape;58;p93"/>
          <p:cNvSpPr txBox="1"/>
          <p:nvPr>
            <p:ph idx="1" type="body"/>
          </p:nvPr>
        </p:nvSpPr>
        <p:spPr>
          <a:xfrm>
            <a:off x="3887788" y="987425"/>
            <a:ext cx="4629150" cy="4873625"/>
          </a:xfrm>
          <a:prstGeom prst="rect">
            <a:avLst/>
          </a:prstGeom>
          <a:noFill/>
          <a:ln>
            <a:noFill/>
          </a:ln>
        </p:spPr>
        <p:txBody>
          <a:bodyPr anchorCtr="0" anchor="t" bIns="91425" lIns="91425" spcFirstLastPara="1" rIns="91425" wrap="square" tIns="91425">
            <a:noAutofit/>
          </a:bodyPr>
          <a:lstStyle>
            <a:lvl1pPr indent="-350520" lvl="0" marL="457200" marR="0" algn="l">
              <a:lnSpc>
                <a:spcPct val="100000"/>
              </a:lnSpc>
              <a:spcBef>
                <a:spcPts val="640"/>
              </a:spcBef>
              <a:spcAft>
                <a:spcPts val="0"/>
              </a:spcAft>
              <a:buClr>
                <a:schemeClr val="folHlink"/>
              </a:buClr>
              <a:buSzPts val="1920"/>
              <a:buFont typeface="Noto Sans Symbols"/>
              <a:buChar char="■"/>
              <a:defRPr b="0" i="0" sz="32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9pPr>
          </a:lstStyle>
          <a:p/>
        </p:txBody>
      </p:sp>
      <p:sp>
        <p:nvSpPr>
          <p:cNvPr id="59" name="Google Shape;59;p93"/>
          <p:cNvSpPr txBox="1"/>
          <p:nvPr>
            <p:ph idx="2" type="body"/>
          </p:nvPr>
        </p:nvSpPr>
        <p:spPr>
          <a:xfrm>
            <a:off x="630238" y="2057400"/>
            <a:ext cx="2949575"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20"/>
              </a:spcBef>
              <a:spcAft>
                <a:spcPts val="0"/>
              </a:spcAft>
              <a:buClr>
                <a:schemeClr val="folHlink"/>
              </a:buClr>
              <a:buSzPts val="960"/>
              <a:buFont typeface="Noto Sans Symbols"/>
              <a:buNone/>
              <a:defRPr b="0" i="0" sz="1600" u="none" cap="none" strike="noStrike">
                <a:solidFill>
                  <a:schemeClr val="dk1"/>
                </a:solidFill>
                <a:latin typeface="Tahoma"/>
                <a:ea typeface="Tahoma"/>
                <a:cs typeface="Tahoma"/>
                <a:sym typeface="Tahoma"/>
              </a:defRPr>
            </a:lvl1pPr>
            <a:lvl2pPr indent="-228600" lvl="1" marL="914400" marR="0" algn="l">
              <a:lnSpc>
                <a:spcPct val="100000"/>
              </a:lnSpc>
              <a:spcBef>
                <a:spcPts val="280"/>
              </a:spcBef>
              <a:spcAft>
                <a:spcPts val="0"/>
              </a:spcAft>
              <a:buClr>
                <a:schemeClr val="hlink"/>
              </a:buClr>
              <a:buSzPts val="770"/>
              <a:buFont typeface="Noto Sans Symbols"/>
              <a:buNone/>
              <a:defRPr b="0" i="0" sz="1400" u="none" cap="none" strike="noStrike">
                <a:solidFill>
                  <a:schemeClr val="dk1"/>
                </a:solidFill>
                <a:latin typeface="Tahoma"/>
                <a:ea typeface="Tahoma"/>
                <a:cs typeface="Tahoma"/>
                <a:sym typeface="Tahoma"/>
              </a:defRPr>
            </a:lvl2pPr>
            <a:lvl3pPr indent="-228600" lvl="2" marL="1371600" marR="0" algn="l">
              <a:lnSpc>
                <a:spcPct val="100000"/>
              </a:lnSpc>
              <a:spcBef>
                <a:spcPts val="240"/>
              </a:spcBef>
              <a:spcAft>
                <a:spcPts val="0"/>
              </a:spcAft>
              <a:buClr>
                <a:schemeClr val="folHlink"/>
              </a:buClr>
              <a:buSzPts val="600"/>
              <a:buFont typeface="Noto Sans Symbols"/>
              <a:buNone/>
              <a:defRPr b="0" i="0" sz="1200" u="none" cap="none" strike="noStrike">
                <a:solidFill>
                  <a:schemeClr val="dk1"/>
                </a:solidFill>
                <a:latin typeface="Tahoma"/>
                <a:ea typeface="Tahoma"/>
                <a:cs typeface="Tahoma"/>
                <a:sym typeface="Tahoma"/>
              </a:defRPr>
            </a:lvl3pPr>
            <a:lvl4pPr indent="-228600" lvl="3" marL="1828800" marR="0" algn="l">
              <a:lnSpc>
                <a:spcPct val="100000"/>
              </a:lnSpc>
              <a:spcBef>
                <a:spcPts val="200"/>
              </a:spcBef>
              <a:spcAft>
                <a:spcPts val="0"/>
              </a:spcAft>
              <a:buClr>
                <a:schemeClr val="accent2"/>
              </a:buClr>
              <a:buSzPts val="550"/>
              <a:buFont typeface="Noto Sans Symbols"/>
              <a:buNone/>
              <a:defRPr b="0" i="0" sz="1000" u="none" cap="none" strike="noStrike">
                <a:solidFill>
                  <a:schemeClr val="dk1"/>
                </a:solidFill>
                <a:latin typeface="Tahoma"/>
                <a:ea typeface="Tahoma"/>
                <a:cs typeface="Tahoma"/>
                <a:sym typeface="Tahoma"/>
              </a:defRPr>
            </a:lvl4pPr>
            <a:lvl5pPr indent="-228600" lvl="4" marL="2286000" marR="0" algn="l">
              <a:lnSpc>
                <a:spcPct val="100000"/>
              </a:lnSpc>
              <a:spcBef>
                <a:spcPts val="200"/>
              </a:spcBef>
              <a:spcAft>
                <a:spcPts val="0"/>
              </a:spcAft>
              <a:buClr>
                <a:schemeClr val="accent1"/>
              </a:buClr>
              <a:buSzPts val="500"/>
              <a:buFont typeface="Noto Sans Symbols"/>
              <a:buNone/>
              <a:defRPr b="0" i="0" sz="1000" u="none" cap="none" strike="noStrike">
                <a:solidFill>
                  <a:schemeClr val="dk1"/>
                </a:solidFill>
                <a:latin typeface="Tahoma"/>
                <a:ea typeface="Tahoma"/>
                <a:cs typeface="Tahoma"/>
                <a:sym typeface="Tahoma"/>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9pPr>
          </a:lstStyle>
          <a:p/>
        </p:txBody>
      </p:sp>
      <p:sp>
        <p:nvSpPr>
          <p:cNvPr id="60" name="Google Shape;60;p93"/>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61" name="Google Shape;61;p93"/>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62" name="Google Shape;62;p9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94"/>
          <p:cNvSpPr txBox="1"/>
          <p:nvPr>
            <p:ph type="title"/>
          </p:nvPr>
        </p:nvSpPr>
        <p:spPr>
          <a:xfrm>
            <a:off x="630238" y="365125"/>
            <a:ext cx="7886700" cy="1325563"/>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65" name="Google Shape;65;p94"/>
          <p:cNvSpPr txBox="1"/>
          <p:nvPr>
            <p:ph idx="1" type="body"/>
          </p:nvPr>
        </p:nvSpPr>
        <p:spPr>
          <a:xfrm>
            <a:off x="630238" y="1681163"/>
            <a:ext cx="3868737"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algn="l">
              <a:lnSpc>
                <a:spcPct val="100000"/>
              </a:lnSpc>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algn="l">
              <a:lnSpc>
                <a:spcPct val="100000"/>
              </a:lnSpc>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algn="l">
              <a:lnSpc>
                <a:spcPct val="100000"/>
              </a:lnSpc>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algn="l">
              <a:lnSpc>
                <a:spcPct val="100000"/>
              </a:lnSpc>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9pPr>
          </a:lstStyle>
          <a:p/>
        </p:txBody>
      </p:sp>
      <p:sp>
        <p:nvSpPr>
          <p:cNvPr id="66" name="Google Shape;66;p94"/>
          <p:cNvSpPr txBox="1"/>
          <p:nvPr>
            <p:ph idx="2" type="body"/>
          </p:nvPr>
        </p:nvSpPr>
        <p:spPr>
          <a:xfrm>
            <a:off x="630238" y="2505075"/>
            <a:ext cx="3868737" cy="3684588"/>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7" name="Google Shape;67;p94"/>
          <p:cNvSpPr txBox="1"/>
          <p:nvPr>
            <p:ph idx="3" type="body"/>
          </p:nvPr>
        </p:nvSpPr>
        <p:spPr>
          <a:xfrm>
            <a:off x="4629150" y="1681163"/>
            <a:ext cx="3887788"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folHlink"/>
              </a:buClr>
              <a:buSzPts val="1440"/>
              <a:buFont typeface="Noto Sans Symbols"/>
              <a:buNone/>
              <a:defRPr b="1" i="0" sz="2400" u="none" cap="none" strike="noStrike">
                <a:solidFill>
                  <a:schemeClr val="dk1"/>
                </a:solidFill>
                <a:latin typeface="Tahoma"/>
                <a:ea typeface="Tahoma"/>
                <a:cs typeface="Tahoma"/>
                <a:sym typeface="Tahoma"/>
              </a:defRPr>
            </a:lvl1pPr>
            <a:lvl2pPr indent="-228600" lvl="1" marL="914400" marR="0" algn="l">
              <a:lnSpc>
                <a:spcPct val="100000"/>
              </a:lnSpc>
              <a:spcBef>
                <a:spcPts val="400"/>
              </a:spcBef>
              <a:spcAft>
                <a:spcPts val="0"/>
              </a:spcAft>
              <a:buClr>
                <a:schemeClr val="hlink"/>
              </a:buClr>
              <a:buSzPts val="1100"/>
              <a:buFont typeface="Noto Sans Symbols"/>
              <a:buNone/>
              <a:defRPr b="1" i="0" sz="2000" u="none" cap="none" strike="noStrike">
                <a:solidFill>
                  <a:schemeClr val="dk1"/>
                </a:solidFill>
                <a:latin typeface="Tahoma"/>
                <a:ea typeface="Tahoma"/>
                <a:cs typeface="Tahoma"/>
                <a:sym typeface="Tahoma"/>
              </a:defRPr>
            </a:lvl2pPr>
            <a:lvl3pPr indent="-228600" lvl="2" marL="1371600" marR="0" algn="l">
              <a:lnSpc>
                <a:spcPct val="100000"/>
              </a:lnSpc>
              <a:spcBef>
                <a:spcPts val="360"/>
              </a:spcBef>
              <a:spcAft>
                <a:spcPts val="0"/>
              </a:spcAft>
              <a:buClr>
                <a:schemeClr val="folHlink"/>
              </a:buClr>
              <a:buSzPts val="900"/>
              <a:buFont typeface="Noto Sans Symbols"/>
              <a:buNone/>
              <a:defRPr b="1" i="0" sz="1800" u="none" cap="none" strike="noStrike">
                <a:solidFill>
                  <a:schemeClr val="dk1"/>
                </a:solidFill>
                <a:latin typeface="Tahoma"/>
                <a:ea typeface="Tahoma"/>
                <a:cs typeface="Tahoma"/>
                <a:sym typeface="Tahoma"/>
              </a:defRPr>
            </a:lvl3pPr>
            <a:lvl4pPr indent="-228600" lvl="3" marL="1828800" marR="0" algn="l">
              <a:lnSpc>
                <a:spcPct val="100000"/>
              </a:lnSpc>
              <a:spcBef>
                <a:spcPts val="320"/>
              </a:spcBef>
              <a:spcAft>
                <a:spcPts val="0"/>
              </a:spcAft>
              <a:buClr>
                <a:schemeClr val="accent2"/>
              </a:buClr>
              <a:buSzPts val="880"/>
              <a:buFont typeface="Noto Sans Symbols"/>
              <a:buNone/>
              <a:defRPr b="1" i="0" sz="1600" u="none" cap="none" strike="noStrike">
                <a:solidFill>
                  <a:schemeClr val="dk1"/>
                </a:solidFill>
                <a:latin typeface="Tahoma"/>
                <a:ea typeface="Tahoma"/>
                <a:cs typeface="Tahoma"/>
                <a:sym typeface="Tahoma"/>
              </a:defRPr>
            </a:lvl4pPr>
            <a:lvl5pPr indent="-228600" lvl="4" marL="2286000" marR="0" algn="l">
              <a:lnSpc>
                <a:spcPct val="100000"/>
              </a:lnSpc>
              <a:spcBef>
                <a:spcPts val="320"/>
              </a:spcBef>
              <a:spcAft>
                <a:spcPts val="0"/>
              </a:spcAft>
              <a:buClr>
                <a:schemeClr val="accent1"/>
              </a:buClr>
              <a:buSzPts val="800"/>
              <a:buFont typeface="Noto Sans Symbols"/>
              <a:buNone/>
              <a:defRPr b="1" i="0" sz="1600" u="none" cap="none" strike="noStrike">
                <a:solidFill>
                  <a:schemeClr val="dk1"/>
                </a:solidFill>
                <a:latin typeface="Tahoma"/>
                <a:ea typeface="Tahoma"/>
                <a:cs typeface="Tahoma"/>
                <a:sym typeface="Tahoma"/>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Tahoma"/>
                <a:ea typeface="Tahoma"/>
                <a:cs typeface="Tahoma"/>
                <a:sym typeface="Tahoma"/>
              </a:defRPr>
            </a:lvl9pPr>
          </a:lstStyle>
          <a:p/>
        </p:txBody>
      </p:sp>
      <p:sp>
        <p:nvSpPr>
          <p:cNvPr id="68" name="Google Shape;68;p94"/>
          <p:cNvSpPr txBox="1"/>
          <p:nvPr>
            <p:ph idx="4" type="body"/>
          </p:nvPr>
        </p:nvSpPr>
        <p:spPr>
          <a:xfrm>
            <a:off x="4629150" y="2505075"/>
            <a:ext cx="3887788" cy="3684588"/>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69" name="Google Shape;69;p94"/>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70" name="Google Shape;70;p94"/>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71" name="Google Shape;71;p9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95"/>
          <p:cNvSpPr txBox="1"/>
          <p:nvPr>
            <p:ph type="title"/>
          </p:nvPr>
        </p:nvSpPr>
        <p:spPr>
          <a:xfrm>
            <a:off x="609600" y="381000"/>
            <a:ext cx="7793037"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74" name="Google Shape;74;p95"/>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5" name="Google Shape;75;p95"/>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76" name="Google Shape;76;p95"/>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77" name="Google Shape;77;p95"/>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78" name="Google Shape;78;p9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6"/>
          <p:cNvSpPr txBox="1"/>
          <p:nvPr/>
        </p:nvSpPr>
        <p:spPr>
          <a:xfrm>
            <a:off x="304800" y="1219200"/>
            <a:ext cx="8410575" cy="46037"/>
          </a:xfrm>
          <a:prstGeom prst="rect">
            <a:avLst/>
          </a:prstGeom>
          <a:gradFill>
            <a:gsLst>
              <a:gs pos="0">
                <a:srgbClr val="800000">
                  <a:alpha val="46274"/>
                </a:srgbClr>
              </a:gs>
              <a:gs pos="100000">
                <a:srgbClr val="FAE2F6">
                  <a:alpha val="46274"/>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 name="Google Shape;11;p86"/>
          <p:cNvSpPr txBox="1"/>
          <p:nvPr>
            <p:ph type="title"/>
          </p:nvPr>
        </p:nvSpPr>
        <p:spPr>
          <a:xfrm>
            <a:off x="609600" y="381000"/>
            <a:ext cx="7793037" cy="609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9pPr>
          </a:lstStyle>
          <a:p/>
        </p:txBody>
      </p:sp>
      <p:sp>
        <p:nvSpPr>
          <p:cNvPr id="12" name="Google Shape;12;p86"/>
          <p:cNvSpPr txBox="1"/>
          <p:nvPr>
            <p:ph idx="1" type="body"/>
          </p:nvPr>
        </p:nvSpPr>
        <p:spPr>
          <a:xfrm>
            <a:off x="381000" y="1371600"/>
            <a:ext cx="8382000" cy="51054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3" name="Google Shape;13;p86"/>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14" name="Google Shape;14;p86"/>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15" name="Google Shape;15;p8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hyperlink" Target="http://en.wikipedia.org/wiki/Medoi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datanovia.com/en/lessons/k-medoids-in-r-algorithm-and-practical-exampl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63.png"/><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43.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geeksforgeeks.org/ml-birch-cluster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5.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9.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5.jp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8.png"/><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90" name="Google Shape;90;p1"/>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91" name="Google Shape;91;p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92" name="Google Shape;92;p1"/>
          <p:cNvSpPr txBox="1"/>
          <p:nvPr>
            <p:ph type="title"/>
          </p:nvPr>
        </p:nvSpPr>
        <p:spPr>
          <a:xfrm>
            <a:off x="304800" y="-856861"/>
            <a:ext cx="8305800" cy="3276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6000"/>
              <a:buFont typeface="Tahoma"/>
              <a:buNone/>
            </a:pPr>
            <a:r>
              <a:rPr b="1" i="0" lang="en-US" sz="6000" u="none" cap="none" strike="noStrike">
                <a:solidFill>
                  <a:schemeClr val="dk2"/>
                </a:solidFill>
                <a:latin typeface="Tahoma"/>
                <a:ea typeface="Tahoma"/>
                <a:cs typeface="Tahoma"/>
                <a:sym typeface="Tahoma"/>
              </a:rPr>
              <a:t>Data Mining</a:t>
            </a:r>
            <a:br>
              <a:rPr b="0" i="0" lang="en-US" sz="6000" u="none" cap="none" strike="noStrike">
                <a:solidFill>
                  <a:schemeClr val="dk2"/>
                </a:solidFill>
                <a:latin typeface="Tahoma"/>
                <a:ea typeface="Tahoma"/>
                <a:cs typeface="Tahoma"/>
                <a:sym typeface="Tahoma"/>
              </a:rPr>
            </a:br>
            <a:r>
              <a:rPr b="0" i="0" lang="en-US" sz="6000" u="none" cap="none" strike="noStrike">
                <a:solidFill>
                  <a:schemeClr val="dk2"/>
                </a:solidFill>
                <a:latin typeface="Tahoma"/>
                <a:ea typeface="Tahoma"/>
                <a:cs typeface="Tahoma"/>
                <a:sym typeface="Tahoma"/>
              </a:rPr>
              <a:t> </a:t>
            </a:r>
            <a:br>
              <a:rPr b="0" i="0" lang="en-US" sz="5400" u="none" cap="none" strike="noStrike">
                <a:solidFill>
                  <a:schemeClr val="dk2"/>
                </a:solidFill>
                <a:latin typeface="Tahoma"/>
                <a:ea typeface="Tahoma"/>
                <a:cs typeface="Tahoma"/>
                <a:sym typeface="Tahoma"/>
              </a:rPr>
            </a:br>
            <a:r>
              <a:rPr b="0" i="0" lang="en-US" sz="3200" u="none" cap="none" strike="noStrike">
                <a:solidFill>
                  <a:schemeClr val="dk2"/>
                </a:solidFill>
                <a:latin typeface="Tahoma"/>
                <a:ea typeface="Tahoma"/>
                <a:cs typeface="Tahoma"/>
                <a:sym typeface="Tahoma"/>
              </a:rPr>
              <a:t>— Cluster Analysis —</a:t>
            </a:r>
            <a:endParaRPr b="0" i="0" sz="3200" u="none" cap="none" strike="noStrike">
              <a:solidFill>
                <a:schemeClr val="dk2"/>
              </a:solidFill>
              <a:latin typeface="Tahoma"/>
              <a:ea typeface="Tahoma"/>
              <a:cs typeface="Tahoma"/>
              <a:sym typeface="Tahoma"/>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67" name="Google Shape;167;p10"/>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68" name="Google Shape;168;p1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69" name="Google Shape;169;p10"/>
          <p:cNvSpPr txBox="1"/>
          <p:nvPr>
            <p:ph type="title"/>
          </p:nvPr>
        </p:nvSpPr>
        <p:spPr>
          <a:xfrm>
            <a:off x="822324" y="492125"/>
            <a:ext cx="7966075" cy="49847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The </a:t>
            </a:r>
            <a:r>
              <a:rPr b="0" i="1" lang="en-US" sz="3200" u="none" cap="none" strike="noStrike">
                <a:solidFill>
                  <a:schemeClr val="dk2"/>
                </a:solidFill>
                <a:latin typeface="Tahoma"/>
                <a:ea typeface="Tahoma"/>
                <a:cs typeface="Tahoma"/>
                <a:sym typeface="Tahoma"/>
              </a:rPr>
              <a:t>K-Means</a:t>
            </a:r>
            <a:r>
              <a:rPr b="0" i="0" lang="en-US" sz="3200" u="none" cap="none" strike="noStrike">
                <a:solidFill>
                  <a:schemeClr val="dk2"/>
                </a:solidFill>
                <a:latin typeface="Tahoma"/>
                <a:ea typeface="Tahoma"/>
                <a:cs typeface="Tahoma"/>
                <a:sym typeface="Tahoma"/>
              </a:rPr>
              <a:t> Clustering Method</a:t>
            </a:r>
            <a:r>
              <a:rPr b="1" i="0" lang="en-US" sz="2400" u="none" cap="none" strike="noStrike">
                <a:solidFill>
                  <a:schemeClr val="dk2"/>
                </a:solidFill>
                <a:latin typeface="Tahoma"/>
                <a:ea typeface="Tahoma"/>
                <a:cs typeface="Tahoma"/>
                <a:sym typeface="Tahoma"/>
              </a:rPr>
              <a:t> (5 steps)</a:t>
            </a:r>
            <a:endParaRPr b="1" i="0" sz="2400" u="none" cap="none" strike="noStrike">
              <a:solidFill>
                <a:schemeClr val="dk2"/>
              </a:solidFill>
              <a:latin typeface="Tahoma"/>
              <a:ea typeface="Tahoma"/>
              <a:cs typeface="Tahoma"/>
              <a:sym typeface="Tahoma"/>
            </a:endParaRPr>
          </a:p>
        </p:txBody>
      </p:sp>
      <p:sp>
        <p:nvSpPr>
          <p:cNvPr id="170" name="Google Shape;170;p10"/>
          <p:cNvSpPr txBox="1"/>
          <p:nvPr>
            <p:ph idx="1" type="body"/>
          </p:nvPr>
        </p:nvSpPr>
        <p:spPr>
          <a:xfrm>
            <a:off x="304800" y="1254760"/>
            <a:ext cx="8602824" cy="4800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folHlink"/>
              </a:buClr>
              <a:buSzPts val="1440"/>
              <a:buNone/>
            </a:pPr>
            <a:r>
              <a:rPr lang="en-US" sz="1800"/>
              <a:t>Step 1: Choose the no.of clusters ,k.</a:t>
            </a:r>
            <a:endParaRPr sz="1800"/>
          </a:p>
          <a:p>
            <a:pPr indent="0" lvl="0" marL="0" marR="0" rtl="0" algn="l">
              <a:lnSpc>
                <a:spcPct val="120000"/>
              </a:lnSpc>
              <a:spcBef>
                <a:spcPts val="0"/>
              </a:spcBef>
              <a:spcAft>
                <a:spcPts val="0"/>
              </a:spcAft>
              <a:buClr>
                <a:schemeClr val="folHlink"/>
              </a:buClr>
              <a:buSzPts val="1440"/>
              <a:buNone/>
            </a:pPr>
            <a:r>
              <a:rPr lang="en-US" sz="1800"/>
              <a:t>Step2: Select at random k points, the centroids(not necessarily from your dataset)</a:t>
            </a:r>
            <a:endParaRPr sz="1800"/>
          </a:p>
          <a:p>
            <a:pPr indent="0" lvl="0" marL="0" marR="0" rtl="0" algn="l">
              <a:lnSpc>
                <a:spcPct val="120000"/>
              </a:lnSpc>
              <a:spcBef>
                <a:spcPts val="0"/>
              </a:spcBef>
              <a:spcAft>
                <a:spcPts val="0"/>
              </a:spcAft>
              <a:buClr>
                <a:schemeClr val="folHlink"/>
              </a:buClr>
              <a:buSzPts val="1440"/>
              <a:buNone/>
            </a:pPr>
            <a:r>
              <a:t/>
            </a:r>
            <a:endParaRPr sz="1800"/>
          </a:p>
          <a:p>
            <a:pPr indent="0" lvl="0" marL="0" marR="0" rtl="0" algn="l">
              <a:lnSpc>
                <a:spcPct val="120000"/>
              </a:lnSpc>
              <a:spcBef>
                <a:spcPts val="0"/>
              </a:spcBef>
              <a:spcAft>
                <a:spcPts val="0"/>
              </a:spcAft>
              <a:buClr>
                <a:schemeClr val="folHlink"/>
              </a:buClr>
              <a:buSzPts val="1440"/>
              <a:buNone/>
            </a:pPr>
            <a:r>
              <a:rPr lang="en-US" sz="1800"/>
              <a:t>Step3: Assign each data point to the closest centroid as that forms k clusters.</a:t>
            </a:r>
            <a:endParaRPr sz="1800"/>
          </a:p>
          <a:p>
            <a:pPr indent="0" lvl="0" marL="0" marR="0" rtl="0" algn="l">
              <a:lnSpc>
                <a:spcPct val="120000"/>
              </a:lnSpc>
              <a:spcBef>
                <a:spcPts val="0"/>
              </a:spcBef>
              <a:spcAft>
                <a:spcPts val="0"/>
              </a:spcAft>
              <a:buClr>
                <a:schemeClr val="folHlink"/>
              </a:buClr>
              <a:buSzPts val="1440"/>
              <a:buNone/>
            </a:pPr>
            <a:r>
              <a:t/>
            </a:r>
            <a:endParaRPr sz="1800"/>
          </a:p>
          <a:p>
            <a:pPr indent="0" lvl="0" marL="0" marR="0" rtl="0" algn="l">
              <a:lnSpc>
                <a:spcPct val="120000"/>
              </a:lnSpc>
              <a:spcBef>
                <a:spcPts val="0"/>
              </a:spcBef>
              <a:spcAft>
                <a:spcPts val="0"/>
              </a:spcAft>
              <a:buClr>
                <a:schemeClr val="folHlink"/>
              </a:buClr>
              <a:buSzPts val="1440"/>
              <a:buNone/>
            </a:pPr>
            <a:r>
              <a:rPr lang="en-US" sz="1800"/>
              <a:t>Step4: Compute and place new centroid of each cluster.</a:t>
            </a:r>
            <a:endParaRPr sz="1800"/>
          </a:p>
          <a:p>
            <a:pPr indent="0" lvl="0" marL="0" marR="0" rtl="0" algn="l">
              <a:lnSpc>
                <a:spcPct val="120000"/>
              </a:lnSpc>
              <a:spcBef>
                <a:spcPts val="0"/>
              </a:spcBef>
              <a:spcAft>
                <a:spcPts val="0"/>
              </a:spcAft>
              <a:buClr>
                <a:schemeClr val="folHlink"/>
              </a:buClr>
              <a:buSzPts val="1440"/>
              <a:buNone/>
            </a:pPr>
            <a:r>
              <a:t/>
            </a:r>
            <a:endParaRPr sz="1800"/>
          </a:p>
          <a:p>
            <a:pPr indent="0" lvl="0" marL="0" marR="0" rtl="0" algn="l">
              <a:lnSpc>
                <a:spcPct val="120000"/>
              </a:lnSpc>
              <a:spcBef>
                <a:spcPts val="0"/>
              </a:spcBef>
              <a:spcAft>
                <a:spcPts val="0"/>
              </a:spcAft>
              <a:buClr>
                <a:schemeClr val="folHlink"/>
              </a:buClr>
              <a:buSzPts val="1440"/>
              <a:buNone/>
            </a:pPr>
            <a:r>
              <a:rPr lang="en-US" sz="1800"/>
              <a:t>Step5: Reassign each data point to the new closest centroid . If any reassignment takes place go to step 4 . Otherwise (</a:t>
            </a:r>
            <a:r>
              <a:rPr lang="en-US" sz="1800">
                <a:latin typeface="Arial"/>
                <a:ea typeface="Arial"/>
                <a:cs typeface="Arial"/>
                <a:sym typeface="Arial"/>
              </a:rPr>
              <a:t>if the assignment is stable, i.e. the clusters formed in the current round are the same as those formed in the previous round) then </a:t>
            </a:r>
            <a:r>
              <a:rPr lang="en-US" sz="1800"/>
              <a:t>STOP.</a:t>
            </a:r>
            <a:endParaRPr sz="1800"/>
          </a:p>
          <a:p>
            <a:pPr indent="-228600" lvl="0" marL="457200" rtl="0" algn="l">
              <a:lnSpc>
                <a:spcPct val="100000"/>
              </a:lnSpc>
              <a:spcBef>
                <a:spcPts val="560"/>
              </a:spcBef>
              <a:spcAft>
                <a:spcPts val="0"/>
              </a:spcAft>
              <a:buSzPts val="1680"/>
              <a:buNone/>
            </a:pPr>
            <a:r>
              <a:t/>
            </a:r>
            <a:endParaRPr b="0" i="0" sz="1800" u="none" strike="noStrike">
              <a:latin typeface="Arial"/>
              <a:ea typeface="Arial"/>
              <a:cs typeface="Arial"/>
              <a:sym typeface="Arial"/>
            </a:endParaRPr>
          </a:p>
          <a:p>
            <a:pPr indent="-335280" lvl="0" marL="457200" rtl="0" algn="l">
              <a:lnSpc>
                <a:spcPct val="100000"/>
              </a:lnSpc>
              <a:spcBef>
                <a:spcPts val="560"/>
              </a:spcBef>
              <a:spcAft>
                <a:spcPts val="0"/>
              </a:spcAft>
              <a:buSzPts val="1680"/>
              <a:buChar char="■"/>
            </a:pPr>
            <a:r>
              <a:rPr b="0" i="0" lang="en-US" sz="1800" u="none" strike="noStrike">
                <a:latin typeface="Arial"/>
                <a:ea typeface="Arial"/>
                <a:cs typeface="Arial"/>
                <a:sym typeface="Arial"/>
              </a:rPr>
              <a:t>The process of iteratively re </a:t>
            </a:r>
            <a:r>
              <a:rPr lang="en-US" sz="1800">
                <a:latin typeface="Arial"/>
                <a:ea typeface="Arial"/>
                <a:cs typeface="Arial"/>
                <a:sym typeface="Arial"/>
              </a:rPr>
              <a:t>assigning</a:t>
            </a:r>
            <a:r>
              <a:rPr b="0" i="0" lang="en-US" sz="1800" u="none" strike="noStrike">
                <a:latin typeface="Arial"/>
                <a:ea typeface="Arial"/>
                <a:cs typeface="Arial"/>
                <a:sym typeface="Arial"/>
              </a:rPr>
              <a:t> objects to clusters to improve the partitioning is referred to as </a:t>
            </a:r>
            <a:r>
              <a:rPr b="1" i="1" lang="en-US" sz="1800" u="none" strike="noStrike">
                <a:latin typeface="Arial"/>
                <a:ea typeface="Arial"/>
                <a:cs typeface="Arial"/>
                <a:sym typeface="Arial"/>
              </a:rPr>
              <a:t>iterative relocation technique.</a:t>
            </a:r>
            <a:endParaRPr b="1" i="1" sz="1800" u="none" strike="noStrike">
              <a:latin typeface="Arial"/>
              <a:ea typeface="Arial"/>
              <a:cs typeface="Arial"/>
              <a:sym typeface="Arial"/>
            </a:endParaRPr>
          </a:p>
          <a:p>
            <a:pPr indent="0" lvl="0" marL="0" rtl="0" algn="l">
              <a:lnSpc>
                <a:spcPct val="120000"/>
              </a:lnSpc>
              <a:spcBef>
                <a:spcPts val="0"/>
              </a:spcBef>
              <a:spcAft>
                <a:spcPts val="0"/>
              </a:spcAft>
              <a:buSzPts val="1680"/>
              <a:buNone/>
            </a:pPr>
            <a:r>
              <a:t/>
            </a:r>
            <a:endParaRPr b="1" i="1" sz="1800" u="none" strike="noStrike">
              <a:latin typeface="Arial"/>
              <a:ea typeface="Arial"/>
              <a:cs typeface="Arial"/>
              <a:sym typeface="Arial"/>
            </a:endParaRPr>
          </a:p>
          <a:p>
            <a:pPr indent="0" lvl="0" marL="457200" rtl="0" algn="l">
              <a:lnSpc>
                <a:spcPct val="100000"/>
              </a:lnSpc>
              <a:spcBef>
                <a:spcPts val="560"/>
              </a:spcBef>
              <a:spcAft>
                <a:spcPts val="0"/>
              </a:spcAft>
              <a:buSzPts val="1680"/>
              <a:buNone/>
            </a:pPr>
            <a:r>
              <a:t/>
            </a:r>
            <a:endParaRPr i="1" sz="1800">
              <a:latin typeface="Arial"/>
              <a:ea typeface="Arial"/>
              <a:cs typeface="Arial"/>
              <a:sym typeface="Arial"/>
            </a:endParaRPr>
          </a:p>
          <a:p>
            <a:pPr indent="0" lvl="0" marL="0" marR="0" rtl="0" algn="l">
              <a:lnSpc>
                <a:spcPct val="120000"/>
              </a:lnSpc>
              <a:spcBef>
                <a:spcPts val="0"/>
              </a:spcBef>
              <a:spcAft>
                <a:spcPts val="0"/>
              </a:spcAft>
              <a:buClr>
                <a:schemeClr val="folHlink"/>
              </a:buClr>
              <a:buSzPts val="1440"/>
              <a:buNone/>
            </a:pPr>
            <a:r>
              <a:t/>
            </a:r>
            <a:endParaRPr sz="1800"/>
          </a:p>
          <a:p>
            <a:pPr indent="0" lvl="0" marL="0" marR="0" rtl="0" algn="ctr">
              <a:lnSpc>
                <a:spcPct val="120000"/>
              </a:lnSpc>
              <a:spcBef>
                <a:spcPts val="0"/>
              </a:spcBef>
              <a:spcAft>
                <a:spcPts val="0"/>
              </a:spcAft>
              <a:buClr>
                <a:schemeClr val="folHlink"/>
              </a:buClr>
              <a:buSzPts val="1440"/>
              <a:buNone/>
            </a:pPr>
            <a:r>
              <a:t/>
            </a:r>
            <a:endParaRPr sz="230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1"/>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K- means Algorithm</a:t>
            </a:r>
            <a:endParaRPr/>
          </a:p>
        </p:txBody>
      </p:sp>
      <p:pic>
        <p:nvPicPr>
          <p:cNvPr id="176" name="Google Shape;176;p11"/>
          <p:cNvPicPr preferRelativeResize="0"/>
          <p:nvPr/>
        </p:nvPicPr>
        <p:blipFill rotWithShape="1">
          <a:blip r:embed="rId3">
            <a:alphaModFix/>
          </a:blip>
          <a:srcRect b="0" l="0" r="0" t="0"/>
          <a:stretch/>
        </p:blipFill>
        <p:spPr>
          <a:xfrm>
            <a:off x="381000" y="1574800"/>
            <a:ext cx="8382000" cy="5105399"/>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82" name="Google Shape;182;p12"/>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83" name="Google Shape;183;p1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84" name="Google Shape;184;p12"/>
          <p:cNvSpPr txBox="1"/>
          <p:nvPr>
            <p:ph type="title"/>
          </p:nvPr>
        </p:nvSpPr>
        <p:spPr>
          <a:xfrm>
            <a:off x="822325" y="492125"/>
            <a:ext cx="7296150" cy="49847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The </a:t>
            </a:r>
            <a:r>
              <a:rPr b="0" i="1" lang="en-US" sz="3200" u="none" cap="none" strike="noStrike">
                <a:solidFill>
                  <a:schemeClr val="dk2"/>
                </a:solidFill>
                <a:latin typeface="Tahoma"/>
                <a:ea typeface="Tahoma"/>
                <a:cs typeface="Tahoma"/>
                <a:sym typeface="Tahoma"/>
              </a:rPr>
              <a:t>K-Means</a:t>
            </a:r>
            <a:r>
              <a:rPr b="0" i="0" lang="en-US" sz="3200" u="none" cap="none" strike="noStrike">
                <a:solidFill>
                  <a:schemeClr val="dk2"/>
                </a:solidFill>
                <a:latin typeface="Tahoma"/>
                <a:ea typeface="Tahoma"/>
                <a:cs typeface="Tahoma"/>
                <a:sym typeface="Tahoma"/>
              </a:rPr>
              <a:t> Clustering Method</a:t>
            </a:r>
            <a:r>
              <a:rPr b="1" i="0" lang="en-US" sz="2400" u="none" cap="none" strike="noStrike">
                <a:solidFill>
                  <a:schemeClr val="dk2"/>
                </a:solidFill>
                <a:latin typeface="Tahoma"/>
                <a:ea typeface="Tahoma"/>
                <a:cs typeface="Tahoma"/>
                <a:sym typeface="Tahoma"/>
              </a:rPr>
              <a:t> </a:t>
            </a:r>
            <a:endParaRPr b="1" i="0" sz="2400" u="none" cap="none" strike="noStrike">
              <a:solidFill>
                <a:schemeClr val="dk2"/>
              </a:solidFill>
              <a:latin typeface="Tahoma"/>
              <a:ea typeface="Tahoma"/>
              <a:cs typeface="Tahoma"/>
              <a:sym typeface="Tahoma"/>
            </a:endParaRPr>
          </a:p>
        </p:txBody>
      </p:sp>
      <p:sp>
        <p:nvSpPr>
          <p:cNvPr id="185" name="Google Shape;185;p12"/>
          <p:cNvSpPr txBox="1"/>
          <p:nvPr>
            <p:ph idx="1" type="body"/>
          </p:nvPr>
        </p:nvSpPr>
        <p:spPr>
          <a:xfrm>
            <a:off x="457200" y="1371600"/>
            <a:ext cx="81534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cap="none" strike="noStrike">
                <a:solidFill>
                  <a:srgbClr val="000000"/>
                </a:solidFill>
                <a:latin typeface="Tahoma"/>
                <a:ea typeface="Tahoma"/>
                <a:cs typeface="Tahoma"/>
                <a:sym typeface="Tahoma"/>
              </a:rPr>
              <a:t>Example</a:t>
            </a:r>
            <a:endParaRPr b="0" i="0" sz="2800" u="none" cap="none" strike="noStrike">
              <a:solidFill>
                <a:srgbClr val="000000"/>
              </a:solidFill>
              <a:latin typeface="Tahoma"/>
              <a:ea typeface="Tahoma"/>
              <a:cs typeface="Tahoma"/>
              <a:sym typeface="Tahoma"/>
            </a:endParaRPr>
          </a:p>
        </p:txBody>
      </p:sp>
      <p:grpSp>
        <p:nvGrpSpPr>
          <p:cNvPr id="186" name="Google Shape;186;p12"/>
          <p:cNvGrpSpPr/>
          <p:nvPr/>
        </p:nvGrpSpPr>
        <p:grpSpPr>
          <a:xfrm>
            <a:off x="3200400" y="1981200"/>
            <a:ext cx="2286000" cy="2057400"/>
            <a:chOff x="838200" y="381000"/>
            <a:chExt cx="3400425" cy="2971800"/>
          </a:xfrm>
        </p:grpSpPr>
        <p:pic>
          <p:nvPicPr>
            <p:cNvPr id="187" name="Google Shape;187;p12"/>
            <p:cNvPicPr preferRelativeResize="0"/>
            <p:nvPr/>
          </p:nvPicPr>
          <p:blipFill rotWithShape="1">
            <a:blip r:embed="rId3">
              <a:alphaModFix/>
            </a:blip>
            <a:srcRect b="0" l="0" r="0" t="0"/>
            <a:stretch/>
          </p:blipFill>
          <p:spPr>
            <a:xfrm>
              <a:off x="838200" y="381000"/>
              <a:ext cx="3400425" cy="2971800"/>
            </a:xfrm>
            <a:prstGeom prst="rect">
              <a:avLst/>
            </a:prstGeom>
            <a:noFill/>
            <a:ln>
              <a:noFill/>
            </a:ln>
          </p:spPr>
        </p:pic>
        <p:sp>
          <p:nvSpPr>
            <p:cNvPr id="188" name="Google Shape;188;p12"/>
            <p:cNvSpPr/>
            <p:nvPr/>
          </p:nvSpPr>
          <p:spPr>
            <a:xfrm>
              <a:off x="1600200" y="884237"/>
              <a:ext cx="1352550" cy="2000250"/>
            </a:xfrm>
            <a:custGeom>
              <a:rect b="b" l="l" r="r" t="t"/>
              <a:pathLst>
                <a:path extrusionOk="0" h="1260" w="852">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89" name="Google Shape;189;p12"/>
            <p:cNvSpPr/>
            <p:nvPr/>
          </p:nvSpPr>
          <p:spPr>
            <a:xfrm>
              <a:off x="2519362" y="1411287"/>
              <a:ext cx="1219200" cy="1000125"/>
            </a:xfrm>
            <a:custGeom>
              <a:rect b="b" l="l" r="r" t="t"/>
              <a:pathLst>
                <a:path extrusionOk="0" h="630" w="768">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grpSp>
        <p:nvGrpSpPr>
          <p:cNvPr id="190" name="Google Shape;190;p12"/>
          <p:cNvGrpSpPr/>
          <p:nvPr/>
        </p:nvGrpSpPr>
        <p:grpSpPr>
          <a:xfrm>
            <a:off x="6578600" y="2008187"/>
            <a:ext cx="2222500" cy="1990725"/>
            <a:chOff x="6578600" y="2008187"/>
            <a:chExt cx="2222500" cy="1990725"/>
          </a:xfrm>
        </p:grpSpPr>
        <p:sp>
          <p:nvSpPr>
            <p:cNvPr id="191" name="Google Shape;191;p12"/>
            <p:cNvSpPr txBox="1"/>
            <p:nvPr/>
          </p:nvSpPr>
          <p:spPr>
            <a:xfrm>
              <a:off x="6578600" y="2008187"/>
              <a:ext cx="2222500" cy="199072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92" name="Google Shape;192;p12"/>
            <p:cNvSpPr txBox="1"/>
            <p:nvPr/>
          </p:nvSpPr>
          <p:spPr>
            <a:xfrm>
              <a:off x="6791325" y="2149475"/>
              <a:ext cx="1906587" cy="160655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193" name="Google Shape;193;p12"/>
            <p:cNvCxnSpPr/>
            <p:nvPr/>
          </p:nvCxnSpPr>
          <p:spPr>
            <a:xfrm>
              <a:off x="6791325" y="3594100"/>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194" name="Google Shape;194;p12"/>
            <p:cNvCxnSpPr/>
            <p:nvPr/>
          </p:nvCxnSpPr>
          <p:spPr>
            <a:xfrm>
              <a:off x="6791325" y="3433762"/>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195" name="Google Shape;195;p12"/>
            <p:cNvCxnSpPr/>
            <p:nvPr/>
          </p:nvCxnSpPr>
          <p:spPr>
            <a:xfrm>
              <a:off x="6791325" y="3271837"/>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196" name="Google Shape;196;p12"/>
            <p:cNvCxnSpPr/>
            <p:nvPr/>
          </p:nvCxnSpPr>
          <p:spPr>
            <a:xfrm>
              <a:off x="6791325" y="3111500"/>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197" name="Google Shape;197;p12"/>
            <p:cNvCxnSpPr/>
            <p:nvPr/>
          </p:nvCxnSpPr>
          <p:spPr>
            <a:xfrm>
              <a:off x="6791325" y="2949575"/>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198" name="Google Shape;198;p12"/>
            <p:cNvCxnSpPr/>
            <p:nvPr/>
          </p:nvCxnSpPr>
          <p:spPr>
            <a:xfrm>
              <a:off x="6791325" y="2794000"/>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199" name="Google Shape;199;p12"/>
            <p:cNvCxnSpPr/>
            <p:nvPr/>
          </p:nvCxnSpPr>
          <p:spPr>
            <a:xfrm>
              <a:off x="6791325" y="2633662"/>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00" name="Google Shape;200;p12"/>
            <p:cNvCxnSpPr/>
            <p:nvPr/>
          </p:nvCxnSpPr>
          <p:spPr>
            <a:xfrm>
              <a:off x="6791325" y="2471737"/>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01" name="Google Shape;201;p12"/>
            <p:cNvCxnSpPr/>
            <p:nvPr/>
          </p:nvCxnSpPr>
          <p:spPr>
            <a:xfrm>
              <a:off x="6791325" y="2311400"/>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02" name="Google Shape;202;p12"/>
            <p:cNvCxnSpPr/>
            <p:nvPr/>
          </p:nvCxnSpPr>
          <p:spPr>
            <a:xfrm>
              <a:off x="6791325" y="2149475"/>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03" name="Google Shape;203;p12"/>
            <p:cNvCxnSpPr/>
            <p:nvPr/>
          </p:nvCxnSpPr>
          <p:spPr>
            <a:xfrm>
              <a:off x="6983412"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04" name="Google Shape;204;p12"/>
            <p:cNvCxnSpPr/>
            <p:nvPr/>
          </p:nvCxnSpPr>
          <p:spPr>
            <a:xfrm>
              <a:off x="7169150"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05" name="Google Shape;205;p12"/>
            <p:cNvCxnSpPr/>
            <p:nvPr/>
          </p:nvCxnSpPr>
          <p:spPr>
            <a:xfrm>
              <a:off x="7362825"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06" name="Google Shape;206;p12"/>
            <p:cNvCxnSpPr/>
            <p:nvPr/>
          </p:nvCxnSpPr>
          <p:spPr>
            <a:xfrm>
              <a:off x="7554912"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07" name="Google Shape;207;p12"/>
            <p:cNvCxnSpPr/>
            <p:nvPr/>
          </p:nvCxnSpPr>
          <p:spPr>
            <a:xfrm>
              <a:off x="7747000"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08" name="Google Shape;208;p12"/>
            <p:cNvCxnSpPr/>
            <p:nvPr/>
          </p:nvCxnSpPr>
          <p:spPr>
            <a:xfrm>
              <a:off x="7934325"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09" name="Google Shape;209;p12"/>
            <p:cNvCxnSpPr/>
            <p:nvPr/>
          </p:nvCxnSpPr>
          <p:spPr>
            <a:xfrm>
              <a:off x="8126412"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10" name="Google Shape;210;p12"/>
            <p:cNvCxnSpPr/>
            <p:nvPr/>
          </p:nvCxnSpPr>
          <p:spPr>
            <a:xfrm>
              <a:off x="8318500"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11" name="Google Shape;211;p12"/>
            <p:cNvCxnSpPr/>
            <p:nvPr/>
          </p:nvCxnSpPr>
          <p:spPr>
            <a:xfrm>
              <a:off x="8505825"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12" name="Google Shape;212;p12"/>
            <p:cNvCxnSpPr/>
            <p:nvPr/>
          </p:nvCxnSpPr>
          <p:spPr>
            <a:xfrm>
              <a:off x="8697912" y="2149475"/>
              <a:ext cx="1587" cy="1606550"/>
            </a:xfrm>
            <a:prstGeom prst="straightConnector1">
              <a:avLst/>
            </a:prstGeom>
            <a:noFill/>
            <a:ln cap="flat" cmpd="sng" w="9525">
              <a:solidFill>
                <a:srgbClr val="000000"/>
              </a:solidFill>
              <a:prstDash val="solid"/>
              <a:miter lim="800000"/>
              <a:headEnd len="sm" w="sm" type="none"/>
              <a:tailEnd len="sm" w="sm" type="none"/>
            </a:ln>
          </p:spPr>
        </p:cxnSp>
        <p:sp>
          <p:nvSpPr>
            <p:cNvPr id="213" name="Google Shape;213;p12"/>
            <p:cNvSpPr txBox="1"/>
            <p:nvPr/>
          </p:nvSpPr>
          <p:spPr>
            <a:xfrm>
              <a:off x="6791325" y="2149475"/>
              <a:ext cx="1906587" cy="1606550"/>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214" name="Google Shape;214;p12"/>
            <p:cNvCxnSpPr/>
            <p:nvPr/>
          </p:nvCxnSpPr>
          <p:spPr>
            <a:xfrm>
              <a:off x="6791325" y="21494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15" name="Google Shape;215;p12"/>
            <p:cNvCxnSpPr/>
            <p:nvPr/>
          </p:nvCxnSpPr>
          <p:spPr>
            <a:xfrm>
              <a:off x="6772275" y="3756025"/>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16" name="Google Shape;216;p12"/>
            <p:cNvCxnSpPr/>
            <p:nvPr/>
          </p:nvCxnSpPr>
          <p:spPr>
            <a:xfrm>
              <a:off x="6772275" y="3594100"/>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17" name="Google Shape;217;p12"/>
            <p:cNvCxnSpPr/>
            <p:nvPr/>
          </p:nvCxnSpPr>
          <p:spPr>
            <a:xfrm>
              <a:off x="6772275" y="3433762"/>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18" name="Google Shape;218;p12"/>
            <p:cNvCxnSpPr/>
            <p:nvPr/>
          </p:nvCxnSpPr>
          <p:spPr>
            <a:xfrm>
              <a:off x="6772275" y="3271837"/>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19" name="Google Shape;219;p12"/>
            <p:cNvCxnSpPr/>
            <p:nvPr/>
          </p:nvCxnSpPr>
          <p:spPr>
            <a:xfrm>
              <a:off x="6772275" y="3111500"/>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20" name="Google Shape;220;p12"/>
            <p:cNvCxnSpPr/>
            <p:nvPr/>
          </p:nvCxnSpPr>
          <p:spPr>
            <a:xfrm>
              <a:off x="6772275" y="2949575"/>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21" name="Google Shape;221;p12"/>
            <p:cNvCxnSpPr/>
            <p:nvPr/>
          </p:nvCxnSpPr>
          <p:spPr>
            <a:xfrm>
              <a:off x="6772275" y="2794000"/>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22" name="Google Shape;222;p12"/>
            <p:cNvCxnSpPr/>
            <p:nvPr/>
          </p:nvCxnSpPr>
          <p:spPr>
            <a:xfrm>
              <a:off x="6772275" y="2633662"/>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23" name="Google Shape;223;p12"/>
            <p:cNvCxnSpPr/>
            <p:nvPr/>
          </p:nvCxnSpPr>
          <p:spPr>
            <a:xfrm>
              <a:off x="6772275" y="2471737"/>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24" name="Google Shape;224;p12"/>
            <p:cNvCxnSpPr/>
            <p:nvPr/>
          </p:nvCxnSpPr>
          <p:spPr>
            <a:xfrm>
              <a:off x="6772275" y="2311400"/>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25" name="Google Shape;225;p12"/>
            <p:cNvCxnSpPr/>
            <p:nvPr/>
          </p:nvCxnSpPr>
          <p:spPr>
            <a:xfrm>
              <a:off x="6772275" y="2149475"/>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226" name="Google Shape;226;p12"/>
            <p:cNvCxnSpPr/>
            <p:nvPr/>
          </p:nvCxnSpPr>
          <p:spPr>
            <a:xfrm>
              <a:off x="6791325" y="3756025"/>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27" name="Google Shape;227;p12"/>
            <p:cNvCxnSpPr/>
            <p:nvPr/>
          </p:nvCxnSpPr>
          <p:spPr>
            <a:xfrm flipH="1" rot="10800000">
              <a:off x="6791325"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28" name="Google Shape;228;p12"/>
            <p:cNvCxnSpPr/>
            <p:nvPr/>
          </p:nvCxnSpPr>
          <p:spPr>
            <a:xfrm flipH="1" rot="10800000">
              <a:off x="6983412"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29" name="Google Shape;229;p12"/>
            <p:cNvCxnSpPr/>
            <p:nvPr/>
          </p:nvCxnSpPr>
          <p:spPr>
            <a:xfrm flipH="1" rot="10800000">
              <a:off x="7169150"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30" name="Google Shape;230;p12"/>
            <p:cNvCxnSpPr/>
            <p:nvPr/>
          </p:nvCxnSpPr>
          <p:spPr>
            <a:xfrm flipH="1" rot="10800000">
              <a:off x="7362825"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31" name="Google Shape;231;p12"/>
            <p:cNvCxnSpPr/>
            <p:nvPr/>
          </p:nvCxnSpPr>
          <p:spPr>
            <a:xfrm flipH="1" rot="10800000">
              <a:off x="7554912"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32" name="Google Shape;232;p12"/>
            <p:cNvCxnSpPr/>
            <p:nvPr/>
          </p:nvCxnSpPr>
          <p:spPr>
            <a:xfrm flipH="1" rot="10800000">
              <a:off x="7747000"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33" name="Google Shape;233;p12"/>
            <p:cNvCxnSpPr/>
            <p:nvPr/>
          </p:nvCxnSpPr>
          <p:spPr>
            <a:xfrm flipH="1" rot="10800000">
              <a:off x="7934325"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34" name="Google Shape;234;p12"/>
            <p:cNvCxnSpPr/>
            <p:nvPr/>
          </p:nvCxnSpPr>
          <p:spPr>
            <a:xfrm flipH="1" rot="10800000">
              <a:off x="8126412"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35" name="Google Shape;235;p12"/>
            <p:cNvCxnSpPr/>
            <p:nvPr/>
          </p:nvCxnSpPr>
          <p:spPr>
            <a:xfrm flipH="1" rot="10800000">
              <a:off x="8318500"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36" name="Google Shape;236;p12"/>
            <p:cNvCxnSpPr/>
            <p:nvPr/>
          </p:nvCxnSpPr>
          <p:spPr>
            <a:xfrm flipH="1" rot="10800000">
              <a:off x="8505825" y="37560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237" name="Google Shape;237;p12"/>
            <p:cNvCxnSpPr/>
            <p:nvPr/>
          </p:nvCxnSpPr>
          <p:spPr>
            <a:xfrm flipH="1" rot="10800000">
              <a:off x="8697912" y="3756025"/>
              <a:ext cx="1587" cy="20637"/>
            </a:xfrm>
            <a:prstGeom prst="straightConnector1">
              <a:avLst/>
            </a:prstGeom>
            <a:noFill/>
            <a:ln cap="flat" cmpd="sng" w="9525">
              <a:solidFill>
                <a:srgbClr val="000000"/>
              </a:solidFill>
              <a:prstDash val="solid"/>
              <a:miter lim="800000"/>
              <a:headEnd len="sm" w="sm" type="none"/>
              <a:tailEnd len="sm" w="sm" type="none"/>
            </a:ln>
          </p:spPr>
        </p:cxnSp>
        <p:sp>
          <p:nvSpPr>
            <p:cNvPr id="238" name="Google Shape;238;p12"/>
            <p:cNvSpPr/>
            <p:nvPr/>
          </p:nvSpPr>
          <p:spPr>
            <a:xfrm>
              <a:off x="7316787" y="3063875"/>
              <a:ext cx="90487" cy="93662"/>
            </a:xfrm>
            <a:custGeom>
              <a:rect b="b" l="l" r="r" t="t"/>
              <a:pathLst>
                <a:path extrusionOk="0" h="59" w="57">
                  <a:moveTo>
                    <a:pt x="29" y="0"/>
                  </a:moveTo>
                  <a:lnTo>
                    <a:pt x="57" y="30"/>
                  </a:lnTo>
                  <a:lnTo>
                    <a:pt x="29" y="59"/>
                  </a:lnTo>
                  <a:lnTo>
                    <a:pt x="0" y="30"/>
                  </a:lnTo>
                  <a:lnTo>
                    <a:pt x="29"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39" name="Google Shape;239;p12"/>
            <p:cNvSpPr/>
            <p:nvPr/>
          </p:nvSpPr>
          <p:spPr>
            <a:xfrm>
              <a:off x="7316787" y="2747962"/>
              <a:ext cx="90487" cy="93662"/>
            </a:xfrm>
            <a:custGeom>
              <a:rect b="b" l="l" r="r" t="t"/>
              <a:pathLst>
                <a:path extrusionOk="0" h="59" w="57">
                  <a:moveTo>
                    <a:pt x="29" y="0"/>
                  </a:moveTo>
                  <a:lnTo>
                    <a:pt x="57" y="29"/>
                  </a:lnTo>
                  <a:lnTo>
                    <a:pt x="29" y="59"/>
                  </a:lnTo>
                  <a:lnTo>
                    <a:pt x="0" y="29"/>
                  </a:lnTo>
                  <a:lnTo>
                    <a:pt x="29"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0" name="Google Shape;240;p12"/>
            <p:cNvSpPr/>
            <p:nvPr/>
          </p:nvSpPr>
          <p:spPr>
            <a:xfrm>
              <a:off x="8081962" y="3225800"/>
              <a:ext cx="88900" cy="93662"/>
            </a:xfrm>
            <a:custGeom>
              <a:rect b="b" l="l" r="r" t="t"/>
              <a:pathLst>
                <a:path extrusionOk="0" h="59" w="56">
                  <a:moveTo>
                    <a:pt x="28" y="0"/>
                  </a:moveTo>
                  <a:lnTo>
                    <a:pt x="56" y="29"/>
                  </a:lnTo>
                  <a:lnTo>
                    <a:pt x="28" y="59"/>
                  </a:lnTo>
                  <a:lnTo>
                    <a:pt x="0" y="29"/>
                  </a:lnTo>
                  <a:lnTo>
                    <a:pt x="28" y="0"/>
                  </a:lnTo>
                  <a:close/>
                </a:path>
              </a:pathLst>
            </a:custGeom>
            <a:solidFill>
              <a:srgbClr val="000080"/>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1" name="Google Shape;241;p12"/>
            <p:cNvSpPr/>
            <p:nvPr/>
          </p:nvSpPr>
          <p:spPr>
            <a:xfrm>
              <a:off x="7510462" y="2586037"/>
              <a:ext cx="88900" cy="93662"/>
            </a:xfrm>
            <a:custGeom>
              <a:rect b="b" l="l" r="r" t="t"/>
              <a:pathLst>
                <a:path extrusionOk="0" h="59" w="56">
                  <a:moveTo>
                    <a:pt x="28" y="0"/>
                  </a:moveTo>
                  <a:lnTo>
                    <a:pt x="56" y="30"/>
                  </a:lnTo>
                  <a:lnTo>
                    <a:pt x="28" y="59"/>
                  </a:lnTo>
                  <a:lnTo>
                    <a:pt x="0" y="30"/>
                  </a:lnTo>
                  <a:lnTo>
                    <a:pt x="28"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2" name="Google Shape;242;p12"/>
            <p:cNvSpPr/>
            <p:nvPr/>
          </p:nvSpPr>
          <p:spPr>
            <a:xfrm>
              <a:off x="7316787" y="2425700"/>
              <a:ext cx="90487" cy="93662"/>
            </a:xfrm>
            <a:custGeom>
              <a:rect b="b" l="l" r="r" t="t"/>
              <a:pathLst>
                <a:path extrusionOk="0" h="59" w="57">
                  <a:moveTo>
                    <a:pt x="29" y="0"/>
                  </a:moveTo>
                  <a:lnTo>
                    <a:pt x="57" y="29"/>
                  </a:lnTo>
                  <a:lnTo>
                    <a:pt x="29" y="59"/>
                  </a:lnTo>
                  <a:lnTo>
                    <a:pt x="0" y="29"/>
                  </a:lnTo>
                  <a:lnTo>
                    <a:pt x="29"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3" name="Google Shape;243;p12"/>
            <p:cNvSpPr/>
            <p:nvPr/>
          </p:nvSpPr>
          <p:spPr>
            <a:xfrm>
              <a:off x="8274050" y="2908300"/>
              <a:ext cx="90487" cy="95250"/>
            </a:xfrm>
            <a:custGeom>
              <a:rect b="b" l="l" r="r" t="t"/>
              <a:pathLst>
                <a:path extrusionOk="0" h="60" w="57">
                  <a:moveTo>
                    <a:pt x="28" y="0"/>
                  </a:moveTo>
                  <a:lnTo>
                    <a:pt x="57" y="30"/>
                  </a:lnTo>
                  <a:lnTo>
                    <a:pt x="28" y="60"/>
                  </a:lnTo>
                  <a:lnTo>
                    <a:pt x="0" y="30"/>
                  </a:lnTo>
                  <a:lnTo>
                    <a:pt x="28" y="0"/>
                  </a:lnTo>
                  <a:close/>
                </a:path>
              </a:pathLst>
            </a:custGeom>
            <a:solidFill>
              <a:srgbClr val="000080"/>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4" name="Google Shape;244;p12"/>
            <p:cNvSpPr/>
            <p:nvPr/>
          </p:nvSpPr>
          <p:spPr>
            <a:xfrm>
              <a:off x="7510462" y="2908300"/>
              <a:ext cx="88900" cy="95250"/>
            </a:xfrm>
            <a:custGeom>
              <a:rect b="b" l="l" r="r" t="t"/>
              <a:pathLst>
                <a:path extrusionOk="0" h="60" w="56">
                  <a:moveTo>
                    <a:pt x="28" y="0"/>
                  </a:moveTo>
                  <a:lnTo>
                    <a:pt x="56" y="30"/>
                  </a:lnTo>
                  <a:lnTo>
                    <a:pt x="28" y="60"/>
                  </a:lnTo>
                  <a:lnTo>
                    <a:pt x="0" y="30"/>
                  </a:lnTo>
                  <a:lnTo>
                    <a:pt x="28"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5" name="Google Shape;245;p12"/>
            <p:cNvSpPr/>
            <p:nvPr/>
          </p:nvSpPr>
          <p:spPr>
            <a:xfrm>
              <a:off x="7702550" y="3548062"/>
              <a:ext cx="90487" cy="93662"/>
            </a:xfrm>
            <a:custGeom>
              <a:rect b="b" l="l" r="r" t="t"/>
              <a:pathLst>
                <a:path extrusionOk="0" h="59" w="57">
                  <a:moveTo>
                    <a:pt x="28" y="0"/>
                  </a:moveTo>
                  <a:lnTo>
                    <a:pt x="57" y="29"/>
                  </a:lnTo>
                  <a:lnTo>
                    <a:pt x="28" y="59"/>
                  </a:lnTo>
                  <a:lnTo>
                    <a:pt x="0" y="29"/>
                  </a:lnTo>
                  <a:lnTo>
                    <a:pt x="28"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6" name="Google Shape;246;p12"/>
            <p:cNvSpPr/>
            <p:nvPr/>
          </p:nvSpPr>
          <p:spPr>
            <a:xfrm>
              <a:off x="8081962" y="3063875"/>
              <a:ext cx="88900" cy="93662"/>
            </a:xfrm>
            <a:custGeom>
              <a:rect b="b" l="l" r="r" t="t"/>
              <a:pathLst>
                <a:path extrusionOk="0" h="59" w="56">
                  <a:moveTo>
                    <a:pt x="28" y="0"/>
                  </a:moveTo>
                  <a:lnTo>
                    <a:pt x="56" y="30"/>
                  </a:lnTo>
                  <a:lnTo>
                    <a:pt x="28" y="59"/>
                  </a:lnTo>
                  <a:lnTo>
                    <a:pt x="0" y="30"/>
                  </a:lnTo>
                  <a:lnTo>
                    <a:pt x="28" y="0"/>
                  </a:lnTo>
                  <a:close/>
                </a:path>
              </a:pathLst>
            </a:custGeom>
            <a:solidFill>
              <a:srgbClr val="000080"/>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7" name="Google Shape;247;p12"/>
            <p:cNvSpPr/>
            <p:nvPr/>
          </p:nvSpPr>
          <p:spPr>
            <a:xfrm>
              <a:off x="7702550" y="2908300"/>
              <a:ext cx="90487" cy="95250"/>
            </a:xfrm>
            <a:custGeom>
              <a:rect b="b" l="l" r="r" t="t"/>
              <a:pathLst>
                <a:path extrusionOk="0" h="60" w="57">
                  <a:moveTo>
                    <a:pt x="28" y="0"/>
                  </a:moveTo>
                  <a:lnTo>
                    <a:pt x="57" y="30"/>
                  </a:lnTo>
                  <a:lnTo>
                    <a:pt x="28" y="60"/>
                  </a:lnTo>
                  <a:lnTo>
                    <a:pt x="0" y="30"/>
                  </a:lnTo>
                  <a:lnTo>
                    <a:pt x="28" y="0"/>
                  </a:lnTo>
                  <a:close/>
                </a:path>
              </a:pathLst>
            </a:custGeom>
            <a:solidFill>
              <a:srgbClr val="000080"/>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8" name="Google Shape;248;p12"/>
            <p:cNvSpPr/>
            <p:nvPr/>
          </p:nvSpPr>
          <p:spPr>
            <a:xfrm>
              <a:off x="7439025" y="2874962"/>
              <a:ext cx="84137" cy="87312"/>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49" name="Google Shape;249;p12"/>
            <p:cNvSpPr/>
            <p:nvPr/>
          </p:nvSpPr>
          <p:spPr>
            <a:xfrm>
              <a:off x="8023225" y="3016250"/>
              <a:ext cx="84137" cy="87312"/>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50" name="Google Shape;250;p12"/>
            <p:cNvSpPr txBox="1"/>
            <p:nvPr/>
          </p:nvSpPr>
          <p:spPr>
            <a:xfrm>
              <a:off x="6700837" y="370840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251" name="Google Shape;251;p12"/>
            <p:cNvSpPr txBox="1"/>
            <p:nvPr/>
          </p:nvSpPr>
          <p:spPr>
            <a:xfrm>
              <a:off x="6700837" y="3548062"/>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52" name="Google Shape;252;p12"/>
            <p:cNvSpPr txBox="1"/>
            <p:nvPr/>
          </p:nvSpPr>
          <p:spPr>
            <a:xfrm>
              <a:off x="6700837" y="3386137"/>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53" name="Google Shape;253;p12"/>
            <p:cNvSpPr txBox="1"/>
            <p:nvPr/>
          </p:nvSpPr>
          <p:spPr>
            <a:xfrm>
              <a:off x="6700837" y="322580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54" name="Google Shape;254;p12"/>
            <p:cNvSpPr txBox="1"/>
            <p:nvPr/>
          </p:nvSpPr>
          <p:spPr>
            <a:xfrm>
              <a:off x="6700837" y="3063875"/>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255" name="Google Shape;255;p12"/>
            <p:cNvSpPr txBox="1"/>
            <p:nvPr/>
          </p:nvSpPr>
          <p:spPr>
            <a:xfrm>
              <a:off x="6700837" y="29019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256" name="Google Shape;256;p12"/>
            <p:cNvSpPr txBox="1"/>
            <p:nvPr/>
          </p:nvSpPr>
          <p:spPr>
            <a:xfrm>
              <a:off x="6700837" y="2747962"/>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257" name="Google Shape;257;p12"/>
            <p:cNvSpPr txBox="1"/>
            <p:nvPr/>
          </p:nvSpPr>
          <p:spPr>
            <a:xfrm>
              <a:off x="6700837" y="2586037"/>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258" name="Google Shape;258;p12"/>
            <p:cNvSpPr txBox="1"/>
            <p:nvPr/>
          </p:nvSpPr>
          <p:spPr>
            <a:xfrm>
              <a:off x="6700837" y="242570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259" name="Google Shape;259;p12"/>
            <p:cNvSpPr txBox="1"/>
            <p:nvPr/>
          </p:nvSpPr>
          <p:spPr>
            <a:xfrm>
              <a:off x="6700837" y="2263775"/>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260" name="Google Shape;260;p12"/>
            <p:cNvSpPr txBox="1"/>
            <p:nvPr/>
          </p:nvSpPr>
          <p:spPr>
            <a:xfrm>
              <a:off x="6662737" y="2101850"/>
              <a:ext cx="115887"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261" name="Google Shape;261;p12"/>
            <p:cNvSpPr txBox="1"/>
            <p:nvPr/>
          </p:nvSpPr>
          <p:spPr>
            <a:xfrm>
              <a:off x="6772275"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262" name="Google Shape;262;p12"/>
            <p:cNvSpPr txBox="1"/>
            <p:nvPr/>
          </p:nvSpPr>
          <p:spPr>
            <a:xfrm>
              <a:off x="6964362"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63" name="Google Shape;263;p12"/>
            <p:cNvSpPr txBox="1"/>
            <p:nvPr/>
          </p:nvSpPr>
          <p:spPr>
            <a:xfrm>
              <a:off x="7150100"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64" name="Google Shape;264;p12"/>
            <p:cNvSpPr txBox="1"/>
            <p:nvPr/>
          </p:nvSpPr>
          <p:spPr>
            <a:xfrm>
              <a:off x="7343775"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65" name="Google Shape;265;p12"/>
            <p:cNvSpPr txBox="1"/>
            <p:nvPr/>
          </p:nvSpPr>
          <p:spPr>
            <a:xfrm>
              <a:off x="7535862"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266" name="Google Shape;266;p12"/>
            <p:cNvSpPr txBox="1"/>
            <p:nvPr/>
          </p:nvSpPr>
          <p:spPr>
            <a:xfrm>
              <a:off x="7727950"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267" name="Google Shape;267;p12"/>
            <p:cNvSpPr txBox="1"/>
            <p:nvPr/>
          </p:nvSpPr>
          <p:spPr>
            <a:xfrm>
              <a:off x="7915275"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268" name="Google Shape;268;p12"/>
            <p:cNvSpPr txBox="1"/>
            <p:nvPr/>
          </p:nvSpPr>
          <p:spPr>
            <a:xfrm>
              <a:off x="8107362"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269" name="Google Shape;269;p12"/>
            <p:cNvSpPr txBox="1"/>
            <p:nvPr/>
          </p:nvSpPr>
          <p:spPr>
            <a:xfrm>
              <a:off x="8299450"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270" name="Google Shape;270;p12"/>
            <p:cNvSpPr txBox="1"/>
            <p:nvPr/>
          </p:nvSpPr>
          <p:spPr>
            <a:xfrm>
              <a:off x="8486775" y="3816350"/>
              <a:ext cx="69850"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271" name="Google Shape;271;p12"/>
            <p:cNvSpPr txBox="1"/>
            <p:nvPr/>
          </p:nvSpPr>
          <p:spPr>
            <a:xfrm>
              <a:off x="8659812" y="3816350"/>
              <a:ext cx="115887" cy="1079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272" name="Google Shape;272;p12"/>
            <p:cNvSpPr txBox="1"/>
            <p:nvPr/>
          </p:nvSpPr>
          <p:spPr>
            <a:xfrm>
              <a:off x="6578600" y="2008187"/>
              <a:ext cx="2222500" cy="1990725"/>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73" name="Google Shape;273;p12"/>
            <p:cNvSpPr/>
            <p:nvPr/>
          </p:nvSpPr>
          <p:spPr>
            <a:xfrm>
              <a:off x="7026275" y="2297112"/>
              <a:ext cx="909637" cy="1385887"/>
            </a:xfrm>
            <a:custGeom>
              <a:rect b="b" l="l" r="r" t="t"/>
              <a:pathLst>
                <a:path extrusionOk="0" h="1260" w="852">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74" name="Google Shape;274;p12"/>
            <p:cNvSpPr/>
            <p:nvPr/>
          </p:nvSpPr>
          <p:spPr>
            <a:xfrm>
              <a:off x="7693025" y="2719387"/>
              <a:ext cx="819150" cy="692150"/>
            </a:xfrm>
            <a:custGeom>
              <a:rect b="b" l="l" r="r" t="t"/>
              <a:pathLst>
                <a:path extrusionOk="0" h="630" w="768">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cxnSp>
        <p:nvCxnSpPr>
          <p:cNvPr id="275" name="Google Shape;275;p12"/>
          <p:cNvCxnSpPr/>
          <p:nvPr/>
        </p:nvCxnSpPr>
        <p:spPr>
          <a:xfrm>
            <a:off x="5638800" y="2971800"/>
            <a:ext cx="685800" cy="0"/>
          </a:xfrm>
          <a:prstGeom prst="straightConnector1">
            <a:avLst/>
          </a:prstGeom>
          <a:noFill/>
          <a:ln cap="flat" cmpd="sng" w="9525">
            <a:solidFill>
              <a:schemeClr val="dk1"/>
            </a:solidFill>
            <a:prstDash val="solid"/>
            <a:miter lim="800000"/>
            <a:headEnd len="sm" w="sm" type="none"/>
            <a:tailEnd len="med" w="med" type="triangle"/>
          </a:ln>
        </p:spPr>
      </p:cxnSp>
      <p:grpSp>
        <p:nvGrpSpPr>
          <p:cNvPr id="276" name="Google Shape;276;p12"/>
          <p:cNvGrpSpPr/>
          <p:nvPr/>
        </p:nvGrpSpPr>
        <p:grpSpPr>
          <a:xfrm>
            <a:off x="6629400" y="4114800"/>
            <a:ext cx="2286000" cy="2286000"/>
            <a:chOff x="5257800" y="4191000"/>
            <a:chExt cx="2286000" cy="2286000"/>
          </a:xfrm>
        </p:grpSpPr>
        <p:pic>
          <p:nvPicPr>
            <p:cNvPr id="277" name="Google Shape;277;p12"/>
            <p:cNvPicPr preferRelativeResize="0"/>
            <p:nvPr/>
          </p:nvPicPr>
          <p:blipFill rotWithShape="1">
            <a:blip r:embed="rId4">
              <a:alphaModFix/>
            </a:blip>
            <a:srcRect b="0" l="0" r="0" t="0"/>
            <a:stretch/>
          </p:blipFill>
          <p:spPr>
            <a:xfrm>
              <a:off x="5257800" y="4495800"/>
              <a:ext cx="2286000" cy="1981200"/>
            </a:xfrm>
            <a:prstGeom prst="rect">
              <a:avLst/>
            </a:prstGeom>
            <a:noFill/>
            <a:ln>
              <a:noFill/>
            </a:ln>
          </p:spPr>
        </p:pic>
        <p:cxnSp>
          <p:nvCxnSpPr>
            <p:cNvPr id="278" name="Google Shape;278;p12"/>
            <p:cNvCxnSpPr/>
            <p:nvPr/>
          </p:nvCxnSpPr>
          <p:spPr>
            <a:xfrm>
              <a:off x="6324600" y="4191000"/>
              <a:ext cx="0" cy="228600"/>
            </a:xfrm>
            <a:prstGeom prst="straightConnector1">
              <a:avLst/>
            </a:prstGeom>
            <a:noFill/>
            <a:ln cap="flat" cmpd="sng" w="9525">
              <a:solidFill>
                <a:schemeClr val="dk1"/>
              </a:solidFill>
              <a:prstDash val="solid"/>
              <a:miter lim="800000"/>
              <a:headEnd len="sm" w="sm" type="none"/>
              <a:tailEnd len="med" w="med" type="triangle"/>
            </a:ln>
          </p:spPr>
        </p:cxnSp>
      </p:grpSp>
      <p:grpSp>
        <p:nvGrpSpPr>
          <p:cNvPr id="279" name="Google Shape;279;p12"/>
          <p:cNvGrpSpPr/>
          <p:nvPr/>
        </p:nvGrpSpPr>
        <p:grpSpPr>
          <a:xfrm>
            <a:off x="3276600" y="4419600"/>
            <a:ext cx="3200400" cy="1981200"/>
            <a:chOff x="1905000" y="4495800"/>
            <a:chExt cx="3200400" cy="1981200"/>
          </a:xfrm>
        </p:grpSpPr>
        <p:grpSp>
          <p:nvGrpSpPr>
            <p:cNvPr id="280" name="Google Shape;280;p12"/>
            <p:cNvGrpSpPr/>
            <p:nvPr/>
          </p:nvGrpSpPr>
          <p:grpSpPr>
            <a:xfrm>
              <a:off x="1905000" y="4495800"/>
              <a:ext cx="2286000" cy="1981200"/>
              <a:chOff x="4933950" y="3581400"/>
              <a:chExt cx="3409950" cy="2971800"/>
            </a:xfrm>
          </p:grpSpPr>
          <p:pic>
            <p:nvPicPr>
              <p:cNvPr id="281" name="Google Shape;281;p12"/>
              <p:cNvPicPr preferRelativeResize="0"/>
              <p:nvPr/>
            </p:nvPicPr>
            <p:blipFill rotWithShape="1">
              <a:blip r:embed="rId5">
                <a:alphaModFix/>
              </a:blip>
              <a:srcRect b="0" l="0" r="0" t="0"/>
              <a:stretch/>
            </p:blipFill>
            <p:spPr>
              <a:xfrm>
                <a:off x="4933950" y="3581400"/>
                <a:ext cx="3409950" cy="2971800"/>
              </a:xfrm>
              <a:prstGeom prst="rect">
                <a:avLst/>
              </a:prstGeom>
              <a:noFill/>
              <a:ln>
                <a:noFill/>
              </a:ln>
            </p:spPr>
          </p:pic>
          <p:sp>
            <p:nvSpPr>
              <p:cNvPr id="282" name="Google Shape;282;p12"/>
              <p:cNvSpPr/>
              <p:nvPr/>
            </p:nvSpPr>
            <p:spPr>
              <a:xfrm>
                <a:off x="5775325" y="4081462"/>
                <a:ext cx="1155700" cy="1422400"/>
              </a:xfrm>
              <a:custGeom>
                <a:rect b="b" l="l" r="r" t="t"/>
                <a:pathLst>
                  <a:path extrusionOk="0" h="896" w="728">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83" name="Google Shape;283;p12"/>
              <p:cNvSpPr/>
              <p:nvPr/>
            </p:nvSpPr>
            <p:spPr>
              <a:xfrm>
                <a:off x="6492875" y="4657725"/>
                <a:ext cx="1273175" cy="1411287"/>
              </a:xfrm>
              <a:custGeom>
                <a:rect b="b" l="l" r="r" t="t"/>
                <a:pathLst>
                  <a:path extrusionOk="0" h="889" w="802">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cxnSp>
          <p:nvCxnSpPr>
            <p:cNvPr id="284" name="Google Shape;284;p12"/>
            <p:cNvCxnSpPr/>
            <p:nvPr/>
          </p:nvCxnSpPr>
          <p:spPr>
            <a:xfrm rot="10800000">
              <a:off x="4419600" y="5181600"/>
              <a:ext cx="685800" cy="0"/>
            </a:xfrm>
            <a:prstGeom prst="straightConnector1">
              <a:avLst/>
            </a:prstGeom>
            <a:noFill/>
            <a:ln cap="flat" cmpd="sng" w="9525">
              <a:solidFill>
                <a:schemeClr val="dk1"/>
              </a:solidFill>
              <a:prstDash val="solid"/>
              <a:miter lim="800000"/>
              <a:headEnd len="sm" w="sm" type="none"/>
              <a:tailEnd len="med" w="med" type="triangle"/>
            </a:ln>
          </p:spPr>
        </p:cxnSp>
      </p:grpSp>
      <p:sp>
        <p:nvSpPr>
          <p:cNvPr id="285" name="Google Shape;285;p12"/>
          <p:cNvSpPr txBox="1"/>
          <p:nvPr/>
        </p:nvSpPr>
        <p:spPr>
          <a:xfrm>
            <a:off x="101600" y="2084387"/>
            <a:ext cx="2222500" cy="199072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286" name="Google Shape;286;p12"/>
          <p:cNvSpPr txBox="1"/>
          <p:nvPr/>
        </p:nvSpPr>
        <p:spPr>
          <a:xfrm>
            <a:off x="314325" y="2225675"/>
            <a:ext cx="1906587" cy="160655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287" name="Google Shape;287;p12"/>
          <p:cNvCxnSpPr/>
          <p:nvPr/>
        </p:nvCxnSpPr>
        <p:spPr>
          <a:xfrm>
            <a:off x="314325" y="3670300"/>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88" name="Google Shape;288;p12"/>
          <p:cNvCxnSpPr/>
          <p:nvPr/>
        </p:nvCxnSpPr>
        <p:spPr>
          <a:xfrm>
            <a:off x="314325" y="3509962"/>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89" name="Google Shape;289;p12"/>
          <p:cNvCxnSpPr/>
          <p:nvPr/>
        </p:nvCxnSpPr>
        <p:spPr>
          <a:xfrm>
            <a:off x="314325" y="3348037"/>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90" name="Google Shape;290;p12"/>
          <p:cNvCxnSpPr/>
          <p:nvPr/>
        </p:nvCxnSpPr>
        <p:spPr>
          <a:xfrm>
            <a:off x="314325" y="3187700"/>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91" name="Google Shape;291;p12"/>
          <p:cNvCxnSpPr/>
          <p:nvPr/>
        </p:nvCxnSpPr>
        <p:spPr>
          <a:xfrm>
            <a:off x="314325" y="3025775"/>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92" name="Google Shape;292;p12"/>
          <p:cNvCxnSpPr/>
          <p:nvPr/>
        </p:nvCxnSpPr>
        <p:spPr>
          <a:xfrm>
            <a:off x="314325" y="2870200"/>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93" name="Google Shape;293;p12"/>
          <p:cNvCxnSpPr/>
          <p:nvPr/>
        </p:nvCxnSpPr>
        <p:spPr>
          <a:xfrm>
            <a:off x="314325" y="2709862"/>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94" name="Google Shape;294;p12"/>
          <p:cNvCxnSpPr/>
          <p:nvPr/>
        </p:nvCxnSpPr>
        <p:spPr>
          <a:xfrm>
            <a:off x="314325" y="2547937"/>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95" name="Google Shape;295;p12"/>
          <p:cNvCxnSpPr/>
          <p:nvPr/>
        </p:nvCxnSpPr>
        <p:spPr>
          <a:xfrm>
            <a:off x="314325" y="2387600"/>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96" name="Google Shape;296;p12"/>
          <p:cNvCxnSpPr/>
          <p:nvPr/>
        </p:nvCxnSpPr>
        <p:spPr>
          <a:xfrm>
            <a:off x="314325" y="2225675"/>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297" name="Google Shape;297;p12"/>
          <p:cNvCxnSpPr/>
          <p:nvPr/>
        </p:nvCxnSpPr>
        <p:spPr>
          <a:xfrm>
            <a:off x="506412"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98" name="Google Shape;298;p12"/>
          <p:cNvCxnSpPr/>
          <p:nvPr/>
        </p:nvCxnSpPr>
        <p:spPr>
          <a:xfrm>
            <a:off x="692150"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299" name="Google Shape;299;p12"/>
          <p:cNvCxnSpPr/>
          <p:nvPr/>
        </p:nvCxnSpPr>
        <p:spPr>
          <a:xfrm>
            <a:off x="885825"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300" name="Google Shape;300;p12"/>
          <p:cNvCxnSpPr/>
          <p:nvPr/>
        </p:nvCxnSpPr>
        <p:spPr>
          <a:xfrm>
            <a:off x="1077912"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301" name="Google Shape;301;p12"/>
          <p:cNvCxnSpPr/>
          <p:nvPr/>
        </p:nvCxnSpPr>
        <p:spPr>
          <a:xfrm>
            <a:off x="1270000"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302" name="Google Shape;302;p12"/>
          <p:cNvCxnSpPr/>
          <p:nvPr/>
        </p:nvCxnSpPr>
        <p:spPr>
          <a:xfrm>
            <a:off x="1457325"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303" name="Google Shape;303;p12"/>
          <p:cNvCxnSpPr/>
          <p:nvPr/>
        </p:nvCxnSpPr>
        <p:spPr>
          <a:xfrm>
            <a:off x="1649412"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304" name="Google Shape;304;p12"/>
          <p:cNvCxnSpPr/>
          <p:nvPr/>
        </p:nvCxnSpPr>
        <p:spPr>
          <a:xfrm>
            <a:off x="1841500"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305" name="Google Shape;305;p12"/>
          <p:cNvCxnSpPr/>
          <p:nvPr/>
        </p:nvCxnSpPr>
        <p:spPr>
          <a:xfrm>
            <a:off x="2028825"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306" name="Google Shape;306;p12"/>
          <p:cNvCxnSpPr/>
          <p:nvPr/>
        </p:nvCxnSpPr>
        <p:spPr>
          <a:xfrm>
            <a:off x="2220912" y="2225675"/>
            <a:ext cx="1587" cy="1606550"/>
          </a:xfrm>
          <a:prstGeom prst="straightConnector1">
            <a:avLst/>
          </a:prstGeom>
          <a:noFill/>
          <a:ln cap="flat" cmpd="sng" w="9525">
            <a:solidFill>
              <a:srgbClr val="000000"/>
            </a:solidFill>
            <a:prstDash val="solid"/>
            <a:miter lim="800000"/>
            <a:headEnd len="sm" w="sm" type="none"/>
            <a:tailEnd len="sm" w="sm" type="none"/>
          </a:ln>
        </p:spPr>
      </p:cxnSp>
      <p:sp>
        <p:nvSpPr>
          <p:cNvPr id="307" name="Google Shape;307;p12"/>
          <p:cNvSpPr txBox="1"/>
          <p:nvPr/>
        </p:nvSpPr>
        <p:spPr>
          <a:xfrm>
            <a:off x="314325" y="2225675"/>
            <a:ext cx="1906587" cy="1606550"/>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308" name="Google Shape;308;p12"/>
          <p:cNvCxnSpPr/>
          <p:nvPr/>
        </p:nvCxnSpPr>
        <p:spPr>
          <a:xfrm>
            <a:off x="314325" y="2225675"/>
            <a:ext cx="1587" cy="1606550"/>
          </a:xfrm>
          <a:prstGeom prst="straightConnector1">
            <a:avLst/>
          </a:prstGeom>
          <a:noFill/>
          <a:ln cap="flat" cmpd="sng" w="9525">
            <a:solidFill>
              <a:srgbClr val="000000"/>
            </a:solidFill>
            <a:prstDash val="solid"/>
            <a:miter lim="800000"/>
            <a:headEnd len="sm" w="sm" type="none"/>
            <a:tailEnd len="sm" w="sm" type="none"/>
          </a:ln>
        </p:spPr>
      </p:cxnSp>
      <p:cxnSp>
        <p:nvCxnSpPr>
          <p:cNvPr id="309" name="Google Shape;309;p12"/>
          <p:cNvCxnSpPr/>
          <p:nvPr/>
        </p:nvCxnSpPr>
        <p:spPr>
          <a:xfrm>
            <a:off x="295275" y="3832225"/>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0" name="Google Shape;310;p12"/>
          <p:cNvCxnSpPr/>
          <p:nvPr/>
        </p:nvCxnSpPr>
        <p:spPr>
          <a:xfrm>
            <a:off x="295275" y="3670300"/>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1" name="Google Shape;311;p12"/>
          <p:cNvCxnSpPr/>
          <p:nvPr/>
        </p:nvCxnSpPr>
        <p:spPr>
          <a:xfrm>
            <a:off x="295275" y="3509962"/>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2" name="Google Shape;312;p12"/>
          <p:cNvCxnSpPr/>
          <p:nvPr/>
        </p:nvCxnSpPr>
        <p:spPr>
          <a:xfrm>
            <a:off x="295275" y="3348037"/>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3" name="Google Shape;313;p12"/>
          <p:cNvCxnSpPr/>
          <p:nvPr/>
        </p:nvCxnSpPr>
        <p:spPr>
          <a:xfrm>
            <a:off x="295275" y="3187700"/>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4" name="Google Shape;314;p12"/>
          <p:cNvCxnSpPr/>
          <p:nvPr/>
        </p:nvCxnSpPr>
        <p:spPr>
          <a:xfrm>
            <a:off x="295275" y="3025775"/>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5" name="Google Shape;315;p12"/>
          <p:cNvCxnSpPr/>
          <p:nvPr/>
        </p:nvCxnSpPr>
        <p:spPr>
          <a:xfrm>
            <a:off x="295275" y="2870200"/>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6" name="Google Shape;316;p12"/>
          <p:cNvCxnSpPr/>
          <p:nvPr/>
        </p:nvCxnSpPr>
        <p:spPr>
          <a:xfrm>
            <a:off x="295275" y="2709862"/>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7" name="Google Shape;317;p12"/>
          <p:cNvCxnSpPr/>
          <p:nvPr/>
        </p:nvCxnSpPr>
        <p:spPr>
          <a:xfrm>
            <a:off x="295275" y="2547937"/>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8" name="Google Shape;318;p12"/>
          <p:cNvCxnSpPr/>
          <p:nvPr/>
        </p:nvCxnSpPr>
        <p:spPr>
          <a:xfrm>
            <a:off x="295275" y="2387600"/>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19" name="Google Shape;319;p12"/>
          <p:cNvCxnSpPr/>
          <p:nvPr/>
        </p:nvCxnSpPr>
        <p:spPr>
          <a:xfrm>
            <a:off x="295275" y="2225675"/>
            <a:ext cx="19050" cy="1587"/>
          </a:xfrm>
          <a:prstGeom prst="straightConnector1">
            <a:avLst/>
          </a:prstGeom>
          <a:noFill/>
          <a:ln cap="flat" cmpd="sng" w="9525">
            <a:solidFill>
              <a:srgbClr val="000000"/>
            </a:solidFill>
            <a:prstDash val="solid"/>
            <a:miter lim="800000"/>
            <a:headEnd len="sm" w="sm" type="none"/>
            <a:tailEnd len="sm" w="sm" type="none"/>
          </a:ln>
        </p:spPr>
      </p:cxnSp>
      <p:cxnSp>
        <p:nvCxnSpPr>
          <p:cNvPr id="320" name="Google Shape;320;p12"/>
          <p:cNvCxnSpPr/>
          <p:nvPr/>
        </p:nvCxnSpPr>
        <p:spPr>
          <a:xfrm>
            <a:off x="314325" y="3832225"/>
            <a:ext cx="1906587" cy="1587"/>
          </a:xfrm>
          <a:prstGeom prst="straightConnector1">
            <a:avLst/>
          </a:prstGeom>
          <a:noFill/>
          <a:ln cap="flat" cmpd="sng" w="9525">
            <a:solidFill>
              <a:srgbClr val="000000"/>
            </a:solidFill>
            <a:prstDash val="solid"/>
            <a:miter lim="800000"/>
            <a:headEnd len="sm" w="sm" type="none"/>
            <a:tailEnd len="sm" w="sm" type="none"/>
          </a:ln>
        </p:spPr>
      </p:cxnSp>
      <p:cxnSp>
        <p:nvCxnSpPr>
          <p:cNvPr id="321" name="Google Shape;321;p12"/>
          <p:cNvCxnSpPr/>
          <p:nvPr/>
        </p:nvCxnSpPr>
        <p:spPr>
          <a:xfrm flipH="1" rot="10800000">
            <a:off x="314325"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22" name="Google Shape;322;p12"/>
          <p:cNvCxnSpPr/>
          <p:nvPr/>
        </p:nvCxnSpPr>
        <p:spPr>
          <a:xfrm flipH="1" rot="10800000">
            <a:off x="506412"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23" name="Google Shape;323;p12"/>
          <p:cNvCxnSpPr/>
          <p:nvPr/>
        </p:nvCxnSpPr>
        <p:spPr>
          <a:xfrm flipH="1" rot="10800000">
            <a:off x="692150"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24" name="Google Shape;324;p12"/>
          <p:cNvCxnSpPr/>
          <p:nvPr/>
        </p:nvCxnSpPr>
        <p:spPr>
          <a:xfrm flipH="1" rot="10800000">
            <a:off x="885825"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25" name="Google Shape;325;p12"/>
          <p:cNvCxnSpPr/>
          <p:nvPr/>
        </p:nvCxnSpPr>
        <p:spPr>
          <a:xfrm flipH="1" rot="10800000">
            <a:off x="1077912"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26" name="Google Shape;326;p12"/>
          <p:cNvCxnSpPr/>
          <p:nvPr/>
        </p:nvCxnSpPr>
        <p:spPr>
          <a:xfrm flipH="1" rot="10800000">
            <a:off x="1270000"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27" name="Google Shape;327;p12"/>
          <p:cNvCxnSpPr/>
          <p:nvPr/>
        </p:nvCxnSpPr>
        <p:spPr>
          <a:xfrm flipH="1" rot="10800000">
            <a:off x="1457325"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28" name="Google Shape;328;p12"/>
          <p:cNvCxnSpPr/>
          <p:nvPr/>
        </p:nvCxnSpPr>
        <p:spPr>
          <a:xfrm flipH="1" rot="10800000">
            <a:off x="1649412"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29" name="Google Shape;329;p12"/>
          <p:cNvCxnSpPr/>
          <p:nvPr/>
        </p:nvCxnSpPr>
        <p:spPr>
          <a:xfrm flipH="1" rot="10800000">
            <a:off x="1841500"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30" name="Google Shape;330;p12"/>
          <p:cNvCxnSpPr/>
          <p:nvPr/>
        </p:nvCxnSpPr>
        <p:spPr>
          <a:xfrm flipH="1" rot="10800000">
            <a:off x="2028825" y="3832225"/>
            <a:ext cx="1587" cy="20637"/>
          </a:xfrm>
          <a:prstGeom prst="straightConnector1">
            <a:avLst/>
          </a:prstGeom>
          <a:noFill/>
          <a:ln cap="flat" cmpd="sng" w="9525">
            <a:solidFill>
              <a:srgbClr val="000000"/>
            </a:solidFill>
            <a:prstDash val="solid"/>
            <a:miter lim="800000"/>
            <a:headEnd len="sm" w="sm" type="none"/>
            <a:tailEnd len="sm" w="sm" type="none"/>
          </a:ln>
        </p:spPr>
      </p:cxnSp>
      <p:cxnSp>
        <p:nvCxnSpPr>
          <p:cNvPr id="331" name="Google Shape;331;p12"/>
          <p:cNvCxnSpPr/>
          <p:nvPr/>
        </p:nvCxnSpPr>
        <p:spPr>
          <a:xfrm flipH="1" rot="10800000">
            <a:off x="2220912" y="3832225"/>
            <a:ext cx="1587" cy="20637"/>
          </a:xfrm>
          <a:prstGeom prst="straightConnector1">
            <a:avLst/>
          </a:prstGeom>
          <a:noFill/>
          <a:ln cap="flat" cmpd="sng" w="9525">
            <a:solidFill>
              <a:srgbClr val="000000"/>
            </a:solidFill>
            <a:prstDash val="solid"/>
            <a:miter lim="800000"/>
            <a:headEnd len="sm" w="sm" type="none"/>
            <a:tailEnd len="sm" w="sm" type="none"/>
          </a:ln>
        </p:spPr>
      </p:cxnSp>
      <p:sp>
        <p:nvSpPr>
          <p:cNvPr id="332" name="Google Shape;332;p12"/>
          <p:cNvSpPr/>
          <p:nvPr/>
        </p:nvSpPr>
        <p:spPr>
          <a:xfrm>
            <a:off x="839787" y="2824162"/>
            <a:ext cx="90487" cy="93662"/>
          </a:xfrm>
          <a:custGeom>
            <a:rect b="b" l="l" r="r" t="t"/>
            <a:pathLst>
              <a:path extrusionOk="0" h="59" w="57">
                <a:moveTo>
                  <a:pt x="29" y="0"/>
                </a:moveTo>
                <a:lnTo>
                  <a:pt x="57" y="29"/>
                </a:lnTo>
                <a:lnTo>
                  <a:pt x="29" y="59"/>
                </a:lnTo>
                <a:lnTo>
                  <a:pt x="0" y="29"/>
                </a:lnTo>
                <a:lnTo>
                  <a:pt x="29"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33" name="Google Shape;333;p12"/>
          <p:cNvSpPr/>
          <p:nvPr/>
        </p:nvSpPr>
        <p:spPr>
          <a:xfrm>
            <a:off x="1604962" y="3302000"/>
            <a:ext cx="88900" cy="93662"/>
          </a:xfrm>
          <a:custGeom>
            <a:rect b="b" l="l" r="r" t="t"/>
            <a:pathLst>
              <a:path extrusionOk="0" h="59" w="56">
                <a:moveTo>
                  <a:pt x="28" y="0"/>
                </a:moveTo>
                <a:lnTo>
                  <a:pt x="56" y="29"/>
                </a:lnTo>
                <a:lnTo>
                  <a:pt x="28" y="59"/>
                </a:lnTo>
                <a:lnTo>
                  <a:pt x="0" y="29"/>
                </a:lnTo>
                <a:lnTo>
                  <a:pt x="28" y="0"/>
                </a:lnTo>
                <a:close/>
              </a:path>
            </a:pathLst>
          </a:custGeom>
          <a:solidFill>
            <a:srgbClr val="000080"/>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34" name="Google Shape;334;p12"/>
          <p:cNvSpPr/>
          <p:nvPr/>
        </p:nvSpPr>
        <p:spPr>
          <a:xfrm>
            <a:off x="1033462" y="2662237"/>
            <a:ext cx="88900" cy="93662"/>
          </a:xfrm>
          <a:custGeom>
            <a:rect b="b" l="l" r="r" t="t"/>
            <a:pathLst>
              <a:path extrusionOk="0" h="59" w="56">
                <a:moveTo>
                  <a:pt x="28" y="0"/>
                </a:moveTo>
                <a:lnTo>
                  <a:pt x="56" y="30"/>
                </a:lnTo>
                <a:lnTo>
                  <a:pt x="28" y="59"/>
                </a:lnTo>
                <a:lnTo>
                  <a:pt x="0" y="30"/>
                </a:lnTo>
                <a:lnTo>
                  <a:pt x="28"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35" name="Google Shape;335;p12"/>
          <p:cNvSpPr/>
          <p:nvPr/>
        </p:nvSpPr>
        <p:spPr>
          <a:xfrm>
            <a:off x="839787" y="2501900"/>
            <a:ext cx="90487" cy="93662"/>
          </a:xfrm>
          <a:custGeom>
            <a:rect b="b" l="l" r="r" t="t"/>
            <a:pathLst>
              <a:path extrusionOk="0" h="59" w="57">
                <a:moveTo>
                  <a:pt x="29" y="0"/>
                </a:moveTo>
                <a:lnTo>
                  <a:pt x="57" y="29"/>
                </a:lnTo>
                <a:lnTo>
                  <a:pt x="29" y="59"/>
                </a:lnTo>
                <a:lnTo>
                  <a:pt x="0" y="29"/>
                </a:lnTo>
                <a:lnTo>
                  <a:pt x="29"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36" name="Google Shape;336;p12"/>
          <p:cNvSpPr/>
          <p:nvPr/>
        </p:nvSpPr>
        <p:spPr>
          <a:xfrm>
            <a:off x="1797050" y="2984500"/>
            <a:ext cx="90487" cy="95250"/>
          </a:xfrm>
          <a:custGeom>
            <a:rect b="b" l="l" r="r" t="t"/>
            <a:pathLst>
              <a:path extrusionOk="0" h="60" w="57">
                <a:moveTo>
                  <a:pt x="28" y="0"/>
                </a:moveTo>
                <a:lnTo>
                  <a:pt x="57" y="30"/>
                </a:lnTo>
                <a:lnTo>
                  <a:pt x="28" y="60"/>
                </a:lnTo>
                <a:lnTo>
                  <a:pt x="0" y="30"/>
                </a:lnTo>
                <a:lnTo>
                  <a:pt x="28" y="0"/>
                </a:lnTo>
                <a:close/>
              </a:path>
            </a:pathLst>
          </a:custGeom>
          <a:solidFill>
            <a:srgbClr val="000080"/>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37" name="Google Shape;337;p12"/>
          <p:cNvSpPr/>
          <p:nvPr/>
        </p:nvSpPr>
        <p:spPr>
          <a:xfrm>
            <a:off x="1033462" y="2984500"/>
            <a:ext cx="88900" cy="95250"/>
          </a:xfrm>
          <a:custGeom>
            <a:rect b="b" l="l" r="r" t="t"/>
            <a:pathLst>
              <a:path extrusionOk="0" h="60" w="56">
                <a:moveTo>
                  <a:pt x="28" y="0"/>
                </a:moveTo>
                <a:lnTo>
                  <a:pt x="56" y="30"/>
                </a:lnTo>
                <a:lnTo>
                  <a:pt x="28" y="60"/>
                </a:lnTo>
                <a:lnTo>
                  <a:pt x="0" y="30"/>
                </a:lnTo>
                <a:lnTo>
                  <a:pt x="28"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38" name="Google Shape;338;p12"/>
          <p:cNvSpPr/>
          <p:nvPr/>
        </p:nvSpPr>
        <p:spPr>
          <a:xfrm>
            <a:off x="1225550" y="3624262"/>
            <a:ext cx="90487" cy="93662"/>
          </a:xfrm>
          <a:custGeom>
            <a:rect b="b" l="l" r="r" t="t"/>
            <a:pathLst>
              <a:path extrusionOk="0" h="59" w="57">
                <a:moveTo>
                  <a:pt x="28" y="0"/>
                </a:moveTo>
                <a:lnTo>
                  <a:pt x="57" y="29"/>
                </a:lnTo>
                <a:lnTo>
                  <a:pt x="28" y="59"/>
                </a:lnTo>
                <a:lnTo>
                  <a:pt x="0" y="29"/>
                </a:lnTo>
                <a:lnTo>
                  <a:pt x="28"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39" name="Google Shape;339;p12"/>
          <p:cNvSpPr/>
          <p:nvPr/>
        </p:nvSpPr>
        <p:spPr>
          <a:xfrm>
            <a:off x="1225550" y="2984500"/>
            <a:ext cx="90487" cy="95250"/>
          </a:xfrm>
          <a:custGeom>
            <a:rect b="b" l="l" r="r" t="t"/>
            <a:pathLst>
              <a:path extrusionOk="0" h="60" w="57">
                <a:moveTo>
                  <a:pt x="28" y="0"/>
                </a:moveTo>
                <a:lnTo>
                  <a:pt x="57" y="30"/>
                </a:lnTo>
                <a:lnTo>
                  <a:pt x="28" y="60"/>
                </a:lnTo>
                <a:lnTo>
                  <a:pt x="0" y="30"/>
                </a:lnTo>
                <a:lnTo>
                  <a:pt x="28" y="0"/>
                </a:lnTo>
                <a:close/>
              </a:path>
            </a:pathLst>
          </a:custGeom>
          <a:solidFill>
            <a:srgbClr val="000080"/>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40" name="Google Shape;340;p12"/>
          <p:cNvSpPr txBox="1"/>
          <p:nvPr/>
        </p:nvSpPr>
        <p:spPr>
          <a:xfrm>
            <a:off x="223837" y="378460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41" name="Google Shape;341;p12"/>
          <p:cNvSpPr txBox="1"/>
          <p:nvPr/>
        </p:nvSpPr>
        <p:spPr>
          <a:xfrm>
            <a:off x="223837" y="3624262"/>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42" name="Google Shape;342;p12"/>
          <p:cNvSpPr txBox="1"/>
          <p:nvPr/>
        </p:nvSpPr>
        <p:spPr>
          <a:xfrm>
            <a:off x="223837" y="3462337"/>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43" name="Google Shape;343;p12"/>
          <p:cNvSpPr txBox="1"/>
          <p:nvPr/>
        </p:nvSpPr>
        <p:spPr>
          <a:xfrm>
            <a:off x="223837" y="330200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44" name="Google Shape;344;p12"/>
          <p:cNvSpPr txBox="1"/>
          <p:nvPr/>
        </p:nvSpPr>
        <p:spPr>
          <a:xfrm>
            <a:off x="223837" y="3140075"/>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345" name="Google Shape;345;p12"/>
          <p:cNvSpPr txBox="1"/>
          <p:nvPr/>
        </p:nvSpPr>
        <p:spPr>
          <a:xfrm>
            <a:off x="223837" y="29781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346" name="Google Shape;346;p12"/>
          <p:cNvSpPr txBox="1"/>
          <p:nvPr/>
        </p:nvSpPr>
        <p:spPr>
          <a:xfrm>
            <a:off x="223837" y="2824162"/>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347" name="Google Shape;347;p12"/>
          <p:cNvSpPr txBox="1"/>
          <p:nvPr/>
        </p:nvSpPr>
        <p:spPr>
          <a:xfrm>
            <a:off x="223837" y="2662237"/>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348" name="Google Shape;348;p12"/>
          <p:cNvSpPr txBox="1"/>
          <p:nvPr/>
        </p:nvSpPr>
        <p:spPr>
          <a:xfrm>
            <a:off x="223837" y="250190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349" name="Google Shape;349;p12"/>
          <p:cNvSpPr txBox="1"/>
          <p:nvPr/>
        </p:nvSpPr>
        <p:spPr>
          <a:xfrm>
            <a:off x="223837" y="2339975"/>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350" name="Google Shape;350;p12"/>
          <p:cNvSpPr txBox="1"/>
          <p:nvPr/>
        </p:nvSpPr>
        <p:spPr>
          <a:xfrm>
            <a:off x="185737" y="2178050"/>
            <a:ext cx="115887"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351" name="Google Shape;351;p12"/>
          <p:cNvSpPr txBox="1"/>
          <p:nvPr/>
        </p:nvSpPr>
        <p:spPr>
          <a:xfrm>
            <a:off x="295275"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52" name="Google Shape;352;p12"/>
          <p:cNvSpPr txBox="1"/>
          <p:nvPr/>
        </p:nvSpPr>
        <p:spPr>
          <a:xfrm>
            <a:off x="487362"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53" name="Google Shape;353;p12"/>
          <p:cNvSpPr txBox="1"/>
          <p:nvPr/>
        </p:nvSpPr>
        <p:spPr>
          <a:xfrm>
            <a:off x="673100"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54" name="Google Shape;354;p12"/>
          <p:cNvSpPr txBox="1"/>
          <p:nvPr/>
        </p:nvSpPr>
        <p:spPr>
          <a:xfrm>
            <a:off x="866775"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55" name="Google Shape;355;p12"/>
          <p:cNvSpPr txBox="1"/>
          <p:nvPr/>
        </p:nvSpPr>
        <p:spPr>
          <a:xfrm>
            <a:off x="1058862"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356" name="Google Shape;356;p12"/>
          <p:cNvSpPr txBox="1"/>
          <p:nvPr/>
        </p:nvSpPr>
        <p:spPr>
          <a:xfrm>
            <a:off x="1250950"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357" name="Google Shape;357;p12"/>
          <p:cNvSpPr txBox="1"/>
          <p:nvPr/>
        </p:nvSpPr>
        <p:spPr>
          <a:xfrm>
            <a:off x="1438275"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358" name="Google Shape;358;p12"/>
          <p:cNvSpPr txBox="1"/>
          <p:nvPr/>
        </p:nvSpPr>
        <p:spPr>
          <a:xfrm>
            <a:off x="1630362"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359" name="Google Shape;359;p12"/>
          <p:cNvSpPr txBox="1"/>
          <p:nvPr/>
        </p:nvSpPr>
        <p:spPr>
          <a:xfrm>
            <a:off x="1822450"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360" name="Google Shape;360;p12"/>
          <p:cNvSpPr txBox="1"/>
          <p:nvPr/>
        </p:nvSpPr>
        <p:spPr>
          <a:xfrm>
            <a:off x="2009775" y="3892550"/>
            <a:ext cx="69850"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361" name="Google Shape;361;p12"/>
          <p:cNvSpPr txBox="1"/>
          <p:nvPr/>
        </p:nvSpPr>
        <p:spPr>
          <a:xfrm>
            <a:off x="2182812" y="3892550"/>
            <a:ext cx="115887" cy="10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362" name="Google Shape;362;p12"/>
          <p:cNvSpPr txBox="1"/>
          <p:nvPr/>
        </p:nvSpPr>
        <p:spPr>
          <a:xfrm>
            <a:off x="101600" y="2084387"/>
            <a:ext cx="2222500" cy="1990725"/>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63" name="Google Shape;363;p12"/>
          <p:cNvSpPr txBox="1"/>
          <p:nvPr/>
        </p:nvSpPr>
        <p:spPr>
          <a:xfrm>
            <a:off x="228600" y="4572000"/>
            <a:ext cx="1905000" cy="10493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K=2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Arbitrarily choose K object as initial cluster center</a:t>
            </a:r>
            <a:endParaRPr b="0" i="0" sz="1400" u="none" cap="none" strike="noStrike">
              <a:solidFill>
                <a:srgbClr val="000000"/>
              </a:solidFill>
              <a:latin typeface="Arial"/>
              <a:ea typeface="Arial"/>
              <a:cs typeface="Arial"/>
              <a:sym typeface="Arial"/>
            </a:endParaRPr>
          </a:p>
        </p:txBody>
      </p:sp>
      <p:cxnSp>
        <p:nvCxnSpPr>
          <p:cNvPr id="364" name="Google Shape;364;p12"/>
          <p:cNvCxnSpPr/>
          <p:nvPr/>
        </p:nvCxnSpPr>
        <p:spPr>
          <a:xfrm rot="10800000">
            <a:off x="1066800" y="4267200"/>
            <a:ext cx="0" cy="533400"/>
          </a:xfrm>
          <a:prstGeom prst="straightConnector1">
            <a:avLst/>
          </a:prstGeom>
          <a:noFill/>
          <a:ln cap="flat" cmpd="sng" w="9525">
            <a:solidFill>
              <a:schemeClr val="dk1"/>
            </a:solidFill>
            <a:prstDash val="solid"/>
            <a:miter lim="800000"/>
            <a:headEnd len="sm" w="sm" type="none"/>
            <a:tailEnd len="med" w="med" type="triangle"/>
          </a:ln>
        </p:spPr>
      </p:cxnSp>
      <p:cxnSp>
        <p:nvCxnSpPr>
          <p:cNvPr id="365" name="Google Shape;365;p12"/>
          <p:cNvCxnSpPr/>
          <p:nvPr/>
        </p:nvCxnSpPr>
        <p:spPr>
          <a:xfrm>
            <a:off x="2438400" y="2895600"/>
            <a:ext cx="685800" cy="0"/>
          </a:xfrm>
          <a:prstGeom prst="straightConnector1">
            <a:avLst/>
          </a:prstGeom>
          <a:noFill/>
          <a:ln cap="flat" cmpd="sng" w="9525">
            <a:solidFill>
              <a:schemeClr val="dk1"/>
            </a:solidFill>
            <a:prstDash val="solid"/>
            <a:miter lim="800000"/>
            <a:headEnd len="sm" w="sm" type="none"/>
            <a:tailEnd len="med" w="med" type="triangle"/>
          </a:ln>
        </p:spPr>
      </p:cxnSp>
      <p:sp>
        <p:nvSpPr>
          <p:cNvPr id="366" name="Google Shape;366;p12"/>
          <p:cNvSpPr txBox="1"/>
          <p:nvPr/>
        </p:nvSpPr>
        <p:spPr>
          <a:xfrm>
            <a:off x="2362200" y="3124200"/>
            <a:ext cx="838200"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Assign each objects to most similar center</a:t>
            </a:r>
            <a:endParaRPr b="0" i="0" sz="1400" u="none" cap="none" strike="noStrike">
              <a:solidFill>
                <a:srgbClr val="000000"/>
              </a:solidFill>
              <a:latin typeface="Arial"/>
              <a:ea typeface="Arial"/>
              <a:cs typeface="Arial"/>
              <a:sym typeface="Arial"/>
            </a:endParaRPr>
          </a:p>
        </p:txBody>
      </p:sp>
      <p:sp>
        <p:nvSpPr>
          <p:cNvPr id="367" name="Google Shape;367;p12"/>
          <p:cNvSpPr txBox="1"/>
          <p:nvPr/>
        </p:nvSpPr>
        <p:spPr>
          <a:xfrm>
            <a:off x="5638800" y="3048000"/>
            <a:ext cx="838200" cy="942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Update the cluster means</a:t>
            </a:r>
            <a:endParaRPr b="0" i="0" sz="1400" u="none" cap="none" strike="noStrike">
              <a:solidFill>
                <a:srgbClr val="000000"/>
              </a:solidFill>
              <a:latin typeface="Arial"/>
              <a:ea typeface="Arial"/>
              <a:cs typeface="Arial"/>
              <a:sym typeface="Arial"/>
            </a:endParaRPr>
          </a:p>
        </p:txBody>
      </p:sp>
      <p:sp>
        <p:nvSpPr>
          <p:cNvPr id="368" name="Google Shape;368;p12"/>
          <p:cNvSpPr/>
          <p:nvPr/>
        </p:nvSpPr>
        <p:spPr>
          <a:xfrm>
            <a:off x="838200" y="3136900"/>
            <a:ext cx="88900" cy="95250"/>
          </a:xfrm>
          <a:custGeom>
            <a:rect b="b" l="l" r="r" t="t"/>
            <a:pathLst>
              <a:path extrusionOk="0" h="60" w="56">
                <a:moveTo>
                  <a:pt x="28" y="0"/>
                </a:moveTo>
                <a:lnTo>
                  <a:pt x="56" y="30"/>
                </a:lnTo>
                <a:lnTo>
                  <a:pt x="28" y="60"/>
                </a:lnTo>
                <a:lnTo>
                  <a:pt x="0" y="30"/>
                </a:lnTo>
                <a:lnTo>
                  <a:pt x="28" y="0"/>
                </a:lnTo>
                <a:close/>
              </a:path>
            </a:pathLst>
          </a:custGeom>
          <a:solidFill>
            <a:srgbClr val="00FFFF"/>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69" name="Google Shape;369;p12"/>
          <p:cNvSpPr/>
          <p:nvPr/>
        </p:nvSpPr>
        <p:spPr>
          <a:xfrm>
            <a:off x="1600200" y="2971800"/>
            <a:ext cx="88900" cy="93662"/>
          </a:xfrm>
          <a:custGeom>
            <a:rect b="b" l="l" r="r" t="t"/>
            <a:pathLst>
              <a:path extrusionOk="0" h="59" w="56">
                <a:moveTo>
                  <a:pt x="28" y="0"/>
                </a:moveTo>
                <a:lnTo>
                  <a:pt x="56" y="29"/>
                </a:lnTo>
                <a:lnTo>
                  <a:pt x="28" y="59"/>
                </a:lnTo>
                <a:lnTo>
                  <a:pt x="0" y="29"/>
                </a:lnTo>
                <a:lnTo>
                  <a:pt x="28" y="0"/>
                </a:lnTo>
                <a:close/>
              </a:path>
            </a:pathLst>
          </a:custGeom>
          <a:solidFill>
            <a:srgbClr val="000080"/>
          </a:solidFill>
          <a:ln cap="flat" cmpd="sng" w="9525">
            <a:solidFill>
              <a:srgbClr val="00008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70" name="Google Shape;370;p12"/>
          <p:cNvSpPr/>
          <p:nvPr/>
        </p:nvSpPr>
        <p:spPr>
          <a:xfrm>
            <a:off x="457200" y="3265487"/>
            <a:ext cx="84137" cy="87312"/>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71" name="Google Shape;371;p12"/>
          <p:cNvSpPr/>
          <p:nvPr/>
        </p:nvSpPr>
        <p:spPr>
          <a:xfrm>
            <a:off x="1973262" y="3113087"/>
            <a:ext cx="84137" cy="87312"/>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72" name="Google Shape;372;p12"/>
          <p:cNvSpPr txBox="1"/>
          <p:nvPr/>
        </p:nvSpPr>
        <p:spPr>
          <a:xfrm>
            <a:off x="5638800" y="5334000"/>
            <a:ext cx="838200" cy="942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Update the cluster means</a:t>
            </a:r>
            <a:endParaRPr b="0" i="0" sz="1400" u="none" cap="none" strike="noStrike">
              <a:solidFill>
                <a:srgbClr val="000000"/>
              </a:solidFill>
              <a:latin typeface="Arial"/>
              <a:ea typeface="Arial"/>
              <a:cs typeface="Arial"/>
              <a:sym typeface="Arial"/>
            </a:endParaRPr>
          </a:p>
        </p:txBody>
      </p:sp>
      <p:sp>
        <p:nvSpPr>
          <p:cNvPr id="373" name="Google Shape;373;p12"/>
          <p:cNvSpPr txBox="1"/>
          <p:nvPr/>
        </p:nvSpPr>
        <p:spPr>
          <a:xfrm>
            <a:off x="7848600" y="4114800"/>
            <a:ext cx="990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reassign</a:t>
            </a:r>
            <a:endParaRPr b="0" i="0" sz="1400" u="none" cap="none" strike="noStrike">
              <a:solidFill>
                <a:srgbClr val="000000"/>
              </a:solidFill>
              <a:latin typeface="Arial"/>
              <a:ea typeface="Arial"/>
              <a:cs typeface="Arial"/>
              <a:sym typeface="Arial"/>
            </a:endParaRPr>
          </a:p>
        </p:txBody>
      </p:sp>
      <p:cxnSp>
        <p:nvCxnSpPr>
          <p:cNvPr id="374" name="Google Shape;374;p12"/>
          <p:cNvCxnSpPr/>
          <p:nvPr/>
        </p:nvCxnSpPr>
        <p:spPr>
          <a:xfrm rot="10800000">
            <a:off x="4267200" y="4114800"/>
            <a:ext cx="0" cy="228600"/>
          </a:xfrm>
          <a:prstGeom prst="straightConnector1">
            <a:avLst/>
          </a:prstGeom>
          <a:noFill/>
          <a:ln cap="flat" cmpd="sng" w="9525">
            <a:solidFill>
              <a:schemeClr val="dk1"/>
            </a:solidFill>
            <a:prstDash val="solid"/>
            <a:miter lim="800000"/>
            <a:headEnd len="sm" w="sm" type="none"/>
            <a:tailEnd len="med" w="med" type="triangle"/>
          </a:ln>
        </p:spPr>
      </p:cxnSp>
      <p:sp>
        <p:nvSpPr>
          <p:cNvPr id="375" name="Google Shape;375;p12"/>
          <p:cNvSpPr txBox="1"/>
          <p:nvPr/>
        </p:nvSpPr>
        <p:spPr>
          <a:xfrm>
            <a:off x="4419600" y="4114800"/>
            <a:ext cx="990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reassign</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3"/>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t>
            </a:r>
            <a:endParaRPr/>
          </a:p>
        </p:txBody>
      </p:sp>
      <p:sp>
        <p:nvSpPr>
          <p:cNvPr id="381" name="Google Shape;381;p13"/>
          <p:cNvSpPr txBox="1"/>
          <p:nvPr>
            <p:ph idx="1" type="body"/>
          </p:nvPr>
        </p:nvSpPr>
        <p:spPr>
          <a:xfrm>
            <a:off x="124619" y="1371600"/>
            <a:ext cx="8763000" cy="5105400"/>
          </a:xfrm>
          <a:prstGeom prst="rect">
            <a:avLst/>
          </a:prstGeom>
          <a:noFill/>
          <a:ln>
            <a:noFill/>
          </a:ln>
        </p:spPr>
        <p:txBody>
          <a:bodyPr anchorCtr="0" anchor="t" bIns="91425" lIns="91425" spcFirstLastPara="1" rIns="91425" wrap="square" tIns="91425">
            <a:noAutofit/>
          </a:bodyPr>
          <a:lstStyle/>
          <a:p>
            <a:pPr indent="-335280" lvl="0" marL="457200" rtl="0" algn="just">
              <a:lnSpc>
                <a:spcPct val="100000"/>
              </a:lnSpc>
              <a:spcBef>
                <a:spcPts val="560"/>
              </a:spcBef>
              <a:spcAft>
                <a:spcPts val="0"/>
              </a:spcAft>
              <a:buSzPts val="1680"/>
              <a:buChar char="■"/>
            </a:pPr>
            <a:r>
              <a:rPr b="0" i="0" lang="en-US" sz="2000" u="none" strike="noStrike">
                <a:latin typeface="Old Standard TT"/>
                <a:ea typeface="Old Standard TT"/>
                <a:cs typeface="Old Standard TT"/>
                <a:sym typeface="Old Standard TT"/>
              </a:rPr>
              <a:t>Suppose that the data mining task is to cluster points (with (</a:t>
            </a:r>
            <a:r>
              <a:rPr b="0" i="1" lang="en-US" sz="2000" u="none" strike="noStrike">
                <a:latin typeface="Old Standard TT"/>
                <a:ea typeface="Old Standard TT"/>
                <a:cs typeface="Old Standard TT"/>
                <a:sym typeface="Old Standard TT"/>
              </a:rPr>
              <a:t>x, y</a:t>
            </a:r>
            <a:r>
              <a:rPr b="0" i="0" lang="en-US" sz="2000" u="none" strike="noStrike">
                <a:latin typeface="Old Standard TT"/>
                <a:ea typeface="Old Standard TT"/>
                <a:cs typeface="Old Standard TT"/>
                <a:sym typeface="Old Standard TT"/>
              </a:rPr>
              <a:t>) representing location) into three clusters, where the points are </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(2</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10)</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2</a:t>
            </a:r>
            <a:r>
              <a:rPr b="0" i="0" lang="en-US" sz="2000" u="none" strike="noStrike">
                <a:latin typeface="Old Standard TT"/>
                <a:ea typeface="Old Standard TT"/>
                <a:cs typeface="Old Standard TT"/>
                <a:sym typeface="Old Standard TT"/>
              </a:rPr>
              <a:t>(2</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5)</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3</a:t>
            </a:r>
            <a:r>
              <a:rPr b="0" i="0" lang="en-US" sz="2000" u="none" strike="noStrike">
                <a:latin typeface="Old Standard TT"/>
                <a:ea typeface="Old Standard TT"/>
                <a:cs typeface="Old Standard TT"/>
                <a:sym typeface="Old Standard TT"/>
              </a:rPr>
              <a:t>(8</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4)</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(5</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8)</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2</a:t>
            </a:r>
            <a:r>
              <a:rPr b="0" i="0" lang="en-US" sz="2000" u="none" strike="noStrike">
                <a:latin typeface="Old Standard TT"/>
                <a:ea typeface="Old Standard TT"/>
                <a:cs typeface="Old Standard TT"/>
                <a:sym typeface="Old Standard TT"/>
              </a:rPr>
              <a:t>(7</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5)</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3</a:t>
            </a:r>
            <a:r>
              <a:rPr b="0" i="0" lang="en-US" sz="2000" u="none" strike="noStrike">
                <a:latin typeface="Old Standard TT"/>
                <a:ea typeface="Old Standard TT"/>
                <a:cs typeface="Old Standard TT"/>
                <a:sym typeface="Old Standard TT"/>
              </a:rPr>
              <a:t>(6</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4)</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(1</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2)</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2</a:t>
            </a:r>
            <a:r>
              <a:rPr b="0" i="0" lang="en-US" sz="2000" u="none" strike="noStrike">
                <a:latin typeface="Old Standard TT"/>
                <a:ea typeface="Old Standard TT"/>
                <a:cs typeface="Old Standard TT"/>
                <a:sym typeface="Old Standard TT"/>
              </a:rPr>
              <a:t>(4</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9)</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The distance function is Euclidean distance. Suppose initially we assign </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 </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 and </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 </a:t>
            </a:r>
            <a:r>
              <a:rPr b="0" i="0" lang="en-US" sz="2000" u="none" strike="noStrike">
                <a:latin typeface="Old Standard TT"/>
                <a:ea typeface="Old Standard TT"/>
                <a:cs typeface="Old Standard TT"/>
                <a:sym typeface="Old Standard TT"/>
              </a:rPr>
              <a:t>as the center of each cluster, respectively. Use the </a:t>
            </a:r>
            <a:r>
              <a:rPr b="0" i="1" lang="en-US" sz="2000" u="none" strike="noStrike">
                <a:latin typeface="Old Standard TT"/>
                <a:ea typeface="Old Standard TT"/>
                <a:cs typeface="Old Standard TT"/>
                <a:sym typeface="Old Standard TT"/>
              </a:rPr>
              <a:t>k</a:t>
            </a:r>
            <a:r>
              <a:rPr b="0" i="1" lang="en-US" sz="2000" u="none" strike="noStrike">
                <a:latin typeface="Arial"/>
                <a:ea typeface="Arial"/>
                <a:cs typeface="Arial"/>
                <a:sym typeface="Arial"/>
              </a:rPr>
              <a:t>-means </a:t>
            </a:r>
            <a:r>
              <a:rPr b="0" i="0" lang="en-US" sz="2000" u="none" strike="noStrike">
                <a:latin typeface="Old Standard TT"/>
                <a:ea typeface="Old Standard TT"/>
                <a:cs typeface="Old Standard TT"/>
                <a:sym typeface="Old Standard TT"/>
              </a:rPr>
              <a:t>algorithm to show </a:t>
            </a:r>
            <a:r>
              <a:rPr b="0" i="1" lang="en-US" sz="2000" u="none" strike="noStrike">
                <a:latin typeface="Arial"/>
                <a:ea typeface="Arial"/>
                <a:cs typeface="Arial"/>
                <a:sym typeface="Arial"/>
              </a:rPr>
              <a:t>only</a:t>
            </a:r>
            <a:endParaRPr b="0" i="1" sz="2000" u="none" strike="noStrike">
              <a:latin typeface="Arial"/>
              <a:ea typeface="Arial"/>
              <a:cs typeface="Arial"/>
              <a:sym typeface="Arial"/>
            </a:endParaRPr>
          </a:p>
          <a:p>
            <a:pPr indent="0" lvl="0" marL="121920" rtl="0" algn="just">
              <a:lnSpc>
                <a:spcPct val="100000"/>
              </a:lnSpc>
              <a:spcBef>
                <a:spcPts val="560"/>
              </a:spcBef>
              <a:spcAft>
                <a:spcPts val="0"/>
              </a:spcAft>
              <a:buSzPts val="1680"/>
              <a:buNone/>
            </a:pPr>
            <a:r>
              <a:rPr b="0" i="0" lang="en-US" sz="2000" u="none" strike="noStrike">
                <a:latin typeface="Old Standard TT"/>
                <a:ea typeface="Old Standard TT"/>
                <a:cs typeface="Old Standard TT"/>
                <a:sym typeface="Old Standard TT"/>
              </a:rPr>
              <a:t>         (a) the three cluster centers after the first round of execution.</a:t>
            </a:r>
            <a:endParaRPr b="0" i="0" sz="2000" u="none" strike="noStrike">
              <a:latin typeface="Old Standard TT"/>
              <a:ea typeface="Old Standard TT"/>
              <a:cs typeface="Old Standard TT"/>
              <a:sym typeface="Old Standard TT"/>
            </a:endParaRPr>
          </a:p>
          <a:p>
            <a:pPr indent="0" lvl="1" marL="579120" rtl="0" algn="just">
              <a:lnSpc>
                <a:spcPct val="100000"/>
              </a:lnSpc>
              <a:spcBef>
                <a:spcPts val="560"/>
              </a:spcBef>
              <a:spcAft>
                <a:spcPts val="0"/>
              </a:spcAft>
              <a:buClr>
                <a:schemeClr val="dk1"/>
              </a:buClr>
              <a:buSzPts val="1540"/>
              <a:buFont typeface="Arial"/>
              <a:buNone/>
            </a:pPr>
            <a:r>
              <a:rPr lang="en-US" sz="2000">
                <a:latin typeface="Old Standard TT"/>
                <a:ea typeface="Old Standard TT"/>
                <a:cs typeface="Old Standard TT"/>
                <a:sym typeface="Old Standard TT"/>
              </a:rPr>
              <a:t>   (b) the final three clusters.</a:t>
            </a:r>
            <a:endParaRPr sz="2000">
              <a:latin typeface="Old Standard TT"/>
              <a:ea typeface="Old Standard TT"/>
              <a:cs typeface="Old Standard TT"/>
              <a:sym typeface="Old Standard TT"/>
            </a:endParaRPr>
          </a:p>
          <a:p>
            <a:pPr indent="0" lvl="0" marL="121920" rtl="0" algn="just">
              <a:lnSpc>
                <a:spcPct val="100000"/>
              </a:lnSpc>
              <a:spcBef>
                <a:spcPts val="560"/>
              </a:spcBef>
              <a:spcAft>
                <a:spcPts val="0"/>
              </a:spcAft>
              <a:buSzPts val="1680"/>
              <a:buNone/>
            </a:pPr>
            <a:r>
              <a:t/>
            </a:r>
            <a:endParaRPr sz="2000">
              <a:latin typeface="Old Standard TT"/>
              <a:ea typeface="Old Standard TT"/>
              <a:cs typeface="Old Standard TT"/>
              <a:sym typeface="Old Standard TT"/>
            </a:endParaRPr>
          </a:p>
          <a:p>
            <a:pPr indent="0" lvl="0" marL="121920" rtl="0" algn="just">
              <a:lnSpc>
                <a:spcPct val="100000"/>
              </a:lnSpc>
              <a:spcBef>
                <a:spcPts val="560"/>
              </a:spcBef>
              <a:spcAft>
                <a:spcPts val="0"/>
              </a:spcAft>
              <a:buSzPts val="1680"/>
              <a:buNone/>
            </a:pPr>
            <a:r>
              <a:t/>
            </a:r>
            <a:endParaRPr sz="2000">
              <a:latin typeface="Old Standard TT"/>
              <a:ea typeface="Old Standard TT"/>
              <a:cs typeface="Old Standard TT"/>
              <a:sym typeface="Old Standard TT"/>
            </a:endParaRPr>
          </a:p>
          <a:p>
            <a:pPr indent="0" lvl="0" marL="121920" rtl="0" algn="just">
              <a:lnSpc>
                <a:spcPct val="100000"/>
              </a:lnSpc>
              <a:spcBef>
                <a:spcPts val="560"/>
              </a:spcBef>
              <a:spcAft>
                <a:spcPts val="0"/>
              </a:spcAft>
              <a:buSzPts val="1680"/>
              <a:buNone/>
            </a:pPr>
            <a:r>
              <a:rPr b="1" i="0" lang="en-US" sz="2000" u="none" strike="noStrike">
                <a:latin typeface="Arial"/>
                <a:ea typeface="Arial"/>
                <a:cs typeface="Arial"/>
                <a:sym typeface="Arial"/>
              </a:rPr>
              <a:t>      </a:t>
            </a:r>
            <a:endParaRPr sz="2000"/>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4"/>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Solution </a:t>
            </a:r>
            <a:endParaRPr/>
          </a:p>
        </p:txBody>
      </p:sp>
      <p:sp>
        <p:nvSpPr>
          <p:cNvPr id="387" name="Google Shape;387;p14"/>
          <p:cNvSpPr txBox="1"/>
          <p:nvPr>
            <p:ph idx="1" type="body"/>
          </p:nvPr>
        </p:nvSpPr>
        <p:spPr>
          <a:xfrm>
            <a:off x="124619" y="1371600"/>
            <a:ext cx="8763000" cy="5105400"/>
          </a:xfrm>
          <a:prstGeom prst="rect">
            <a:avLst/>
          </a:prstGeom>
          <a:noFill/>
          <a:ln>
            <a:noFill/>
          </a:ln>
        </p:spPr>
        <p:txBody>
          <a:bodyPr anchorCtr="0" anchor="t" bIns="91425" lIns="91425" spcFirstLastPara="1" rIns="91425" wrap="square" tIns="91425">
            <a:noAutofit/>
          </a:bodyPr>
          <a:lstStyle/>
          <a:p>
            <a:pPr indent="-335280" lvl="0" marL="457200" rtl="0" algn="just">
              <a:lnSpc>
                <a:spcPct val="100000"/>
              </a:lnSpc>
              <a:spcBef>
                <a:spcPts val="560"/>
              </a:spcBef>
              <a:spcAft>
                <a:spcPts val="0"/>
              </a:spcAft>
              <a:buSzPts val="1680"/>
              <a:buChar char="■"/>
            </a:pPr>
            <a:r>
              <a:rPr b="0" i="0" lang="en-US" sz="2000" u="none" strike="noStrike">
                <a:latin typeface="Old Standard TT"/>
                <a:ea typeface="Old Standard TT"/>
                <a:cs typeface="Old Standard TT"/>
                <a:sym typeface="Old Standard TT"/>
              </a:rPr>
              <a:t>Suppose that the data mining task is to cluster points (with (</a:t>
            </a:r>
            <a:r>
              <a:rPr b="0" i="1" lang="en-US" sz="2000" u="none" strike="noStrike">
                <a:latin typeface="Old Standard TT"/>
                <a:ea typeface="Old Standard TT"/>
                <a:cs typeface="Old Standard TT"/>
                <a:sym typeface="Old Standard TT"/>
              </a:rPr>
              <a:t>x, y</a:t>
            </a:r>
            <a:r>
              <a:rPr b="0" i="0" lang="en-US" sz="2000" u="none" strike="noStrike">
                <a:latin typeface="Old Standard TT"/>
                <a:ea typeface="Old Standard TT"/>
                <a:cs typeface="Old Standard TT"/>
                <a:sym typeface="Old Standard TT"/>
              </a:rPr>
              <a:t>) representing location) into three clusters, where the points are </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(2</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10)</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2</a:t>
            </a:r>
            <a:r>
              <a:rPr b="0" i="0" lang="en-US" sz="2000" u="none" strike="noStrike">
                <a:latin typeface="Old Standard TT"/>
                <a:ea typeface="Old Standard TT"/>
                <a:cs typeface="Old Standard TT"/>
                <a:sym typeface="Old Standard TT"/>
              </a:rPr>
              <a:t>(2</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5)</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3</a:t>
            </a:r>
            <a:r>
              <a:rPr b="0" i="0" lang="en-US" sz="2000" u="none" strike="noStrike">
                <a:latin typeface="Old Standard TT"/>
                <a:ea typeface="Old Standard TT"/>
                <a:cs typeface="Old Standard TT"/>
                <a:sym typeface="Old Standard TT"/>
              </a:rPr>
              <a:t>(8</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4)</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(5</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8)</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2</a:t>
            </a:r>
            <a:r>
              <a:rPr b="0" i="0" lang="en-US" sz="2000" u="none" strike="noStrike">
                <a:latin typeface="Old Standard TT"/>
                <a:ea typeface="Old Standard TT"/>
                <a:cs typeface="Old Standard TT"/>
                <a:sym typeface="Old Standard TT"/>
              </a:rPr>
              <a:t>(7</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5)</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3</a:t>
            </a:r>
            <a:r>
              <a:rPr b="0" i="0" lang="en-US" sz="2000" u="none" strike="noStrike">
                <a:latin typeface="Old Standard TT"/>
                <a:ea typeface="Old Standard TT"/>
                <a:cs typeface="Old Standard TT"/>
                <a:sym typeface="Old Standard TT"/>
              </a:rPr>
              <a:t>(6</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4)</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(1</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2)</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2</a:t>
            </a:r>
            <a:r>
              <a:rPr b="0" i="0" lang="en-US" sz="2000" u="none" strike="noStrike">
                <a:latin typeface="Old Standard TT"/>
                <a:ea typeface="Old Standard TT"/>
                <a:cs typeface="Old Standard TT"/>
                <a:sym typeface="Old Standard TT"/>
              </a:rPr>
              <a:t>(4</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9)</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The distance function is Euclidean distance. Suppose initially we assign </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 </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 and </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 </a:t>
            </a:r>
            <a:r>
              <a:rPr b="0" i="0" lang="en-US" sz="2000" u="none" strike="noStrike">
                <a:latin typeface="Old Standard TT"/>
                <a:ea typeface="Old Standard TT"/>
                <a:cs typeface="Old Standard TT"/>
                <a:sym typeface="Old Standard TT"/>
              </a:rPr>
              <a:t>as the center of each cluster, respectively. Use the </a:t>
            </a:r>
            <a:r>
              <a:rPr b="0" i="1" lang="en-US" sz="2000" u="none" strike="noStrike">
                <a:latin typeface="Old Standard TT"/>
                <a:ea typeface="Old Standard TT"/>
                <a:cs typeface="Old Standard TT"/>
                <a:sym typeface="Old Standard TT"/>
              </a:rPr>
              <a:t>k</a:t>
            </a:r>
            <a:r>
              <a:rPr b="0" i="1" lang="en-US" sz="2000" u="none" strike="noStrike">
                <a:latin typeface="Arial"/>
                <a:ea typeface="Arial"/>
                <a:cs typeface="Arial"/>
                <a:sym typeface="Arial"/>
              </a:rPr>
              <a:t>-means </a:t>
            </a:r>
            <a:r>
              <a:rPr b="0" i="0" lang="en-US" sz="2000" u="none" strike="noStrike">
                <a:latin typeface="Old Standard TT"/>
                <a:ea typeface="Old Standard TT"/>
                <a:cs typeface="Old Standard TT"/>
                <a:sym typeface="Old Standard TT"/>
              </a:rPr>
              <a:t>algorithm to show </a:t>
            </a:r>
            <a:r>
              <a:rPr b="0" i="1" lang="en-US" sz="2000" u="none" strike="noStrike">
                <a:latin typeface="Arial"/>
                <a:ea typeface="Arial"/>
                <a:cs typeface="Arial"/>
                <a:sym typeface="Arial"/>
              </a:rPr>
              <a:t>only</a:t>
            </a:r>
            <a:endParaRPr b="0" i="1" sz="2000" u="none" strike="noStrike">
              <a:latin typeface="Arial"/>
              <a:ea typeface="Arial"/>
              <a:cs typeface="Arial"/>
              <a:sym typeface="Arial"/>
            </a:endParaRPr>
          </a:p>
          <a:p>
            <a:pPr indent="0" lvl="0" marL="121920" rtl="0" algn="just">
              <a:lnSpc>
                <a:spcPct val="100000"/>
              </a:lnSpc>
              <a:spcBef>
                <a:spcPts val="560"/>
              </a:spcBef>
              <a:spcAft>
                <a:spcPts val="0"/>
              </a:spcAft>
              <a:buSzPts val="1680"/>
              <a:buNone/>
            </a:pPr>
            <a:r>
              <a:rPr b="0" i="0" lang="en-US" sz="2000" u="none" strike="noStrike">
                <a:latin typeface="Old Standard TT"/>
                <a:ea typeface="Old Standard TT"/>
                <a:cs typeface="Old Standard TT"/>
                <a:sym typeface="Old Standard TT"/>
              </a:rPr>
              <a:t>         (a) the three cluster centers after the first round of execution.</a:t>
            </a:r>
            <a:endParaRPr b="0" i="0" sz="2000" u="none" strike="noStrike">
              <a:latin typeface="Old Standard TT"/>
              <a:ea typeface="Old Standard TT"/>
              <a:cs typeface="Old Standard TT"/>
              <a:sym typeface="Old Standard TT"/>
            </a:endParaRPr>
          </a:p>
          <a:p>
            <a:pPr indent="0" lvl="0" marL="121920" rtl="0" algn="just">
              <a:lnSpc>
                <a:spcPct val="100000"/>
              </a:lnSpc>
              <a:spcBef>
                <a:spcPts val="560"/>
              </a:spcBef>
              <a:spcAft>
                <a:spcPts val="0"/>
              </a:spcAft>
              <a:buSzPts val="1680"/>
              <a:buNone/>
            </a:pPr>
            <a:r>
              <a:rPr b="1" i="0" lang="en-US" sz="2000" u="none" strike="noStrike">
                <a:latin typeface="Arial"/>
                <a:ea typeface="Arial"/>
                <a:cs typeface="Arial"/>
                <a:sym typeface="Arial"/>
              </a:rPr>
              <a:t>         Answer:</a:t>
            </a:r>
            <a:endParaRPr b="1" i="0" sz="2000" u="none" strike="noStrike">
              <a:latin typeface="Arial"/>
              <a:ea typeface="Arial"/>
              <a:cs typeface="Arial"/>
              <a:sym typeface="Arial"/>
            </a:endParaRPr>
          </a:p>
          <a:p>
            <a:pPr indent="0" lvl="1" marL="579120" rtl="0" algn="just">
              <a:lnSpc>
                <a:spcPct val="100000"/>
              </a:lnSpc>
              <a:spcBef>
                <a:spcPts val="560"/>
              </a:spcBef>
              <a:spcAft>
                <a:spcPts val="0"/>
              </a:spcAft>
              <a:buSzPts val="1540"/>
              <a:buNone/>
            </a:pPr>
            <a:r>
              <a:rPr b="0" i="0" lang="en-US" sz="2000" u="none" strike="noStrike">
                <a:latin typeface="Old Standard TT"/>
                <a:ea typeface="Old Standard TT"/>
                <a:cs typeface="Old Standard TT"/>
                <a:sym typeface="Old Standard TT"/>
              </a:rPr>
              <a:t>After the first round, the three new clusters are: (1)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(2)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3</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2</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3</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2</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(3)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2</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and their centers are (1) (2, 10), (2) (6, 6), (3) (1.5, 3.5).</a:t>
            </a:r>
            <a:endParaRPr b="0" i="0" sz="2000" u="none" strike="noStrike">
              <a:latin typeface="Old Standard TT"/>
              <a:ea typeface="Old Standard TT"/>
              <a:cs typeface="Old Standard TT"/>
              <a:sym typeface="Old Standard TT"/>
            </a:endParaRPr>
          </a:p>
          <a:p>
            <a:pPr indent="0" lvl="1" marL="579120" rtl="0" algn="just">
              <a:lnSpc>
                <a:spcPct val="100000"/>
              </a:lnSpc>
              <a:spcBef>
                <a:spcPts val="560"/>
              </a:spcBef>
              <a:spcAft>
                <a:spcPts val="0"/>
              </a:spcAft>
              <a:buSzPts val="1540"/>
              <a:buNone/>
            </a:pPr>
            <a:r>
              <a:t/>
            </a:r>
            <a:endParaRPr b="0" i="0" sz="2000" u="none" strike="noStrike">
              <a:latin typeface="Old Standard TT"/>
              <a:ea typeface="Old Standard TT"/>
              <a:cs typeface="Old Standard TT"/>
              <a:sym typeface="Old Standard TT"/>
            </a:endParaRPr>
          </a:p>
          <a:p>
            <a:pPr indent="0" lvl="1" marL="579120" rtl="0" algn="just">
              <a:lnSpc>
                <a:spcPct val="100000"/>
              </a:lnSpc>
              <a:spcBef>
                <a:spcPts val="560"/>
              </a:spcBef>
              <a:spcAft>
                <a:spcPts val="0"/>
              </a:spcAft>
              <a:buSzPts val="1540"/>
              <a:buNone/>
            </a:pPr>
            <a:r>
              <a:rPr b="0" i="0" lang="en-US" sz="2000" u="none" strike="noStrike">
                <a:latin typeface="Old Standard TT"/>
                <a:ea typeface="Old Standard TT"/>
                <a:cs typeface="Old Standard TT"/>
                <a:sym typeface="Old Standard TT"/>
              </a:rPr>
              <a:t>(b) the final three clusters.</a:t>
            </a:r>
            <a:endParaRPr b="0" i="0" sz="2000" u="none" strike="noStrike">
              <a:latin typeface="Old Standard TT"/>
              <a:ea typeface="Old Standard TT"/>
              <a:cs typeface="Old Standard TT"/>
              <a:sym typeface="Old Standard TT"/>
            </a:endParaRPr>
          </a:p>
          <a:p>
            <a:pPr indent="0" lvl="1" marL="579120" rtl="0" algn="just">
              <a:lnSpc>
                <a:spcPct val="100000"/>
              </a:lnSpc>
              <a:spcBef>
                <a:spcPts val="560"/>
              </a:spcBef>
              <a:spcAft>
                <a:spcPts val="0"/>
              </a:spcAft>
              <a:buSzPts val="1540"/>
              <a:buNone/>
            </a:pPr>
            <a:r>
              <a:rPr b="1" i="0" lang="en-US" sz="2000" u="none" strike="noStrike">
                <a:latin typeface="Arial"/>
                <a:ea typeface="Arial"/>
                <a:cs typeface="Arial"/>
                <a:sym typeface="Arial"/>
              </a:rPr>
              <a:t>Answer:</a:t>
            </a:r>
            <a:endParaRPr b="1" i="0" sz="2000" u="none" strike="noStrike">
              <a:latin typeface="Arial"/>
              <a:ea typeface="Arial"/>
              <a:cs typeface="Arial"/>
              <a:sym typeface="Arial"/>
            </a:endParaRPr>
          </a:p>
          <a:p>
            <a:pPr indent="0" lvl="1" marL="579120" rtl="0" algn="just">
              <a:lnSpc>
                <a:spcPct val="100000"/>
              </a:lnSpc>
              <a:spcBef>
                <a:spcPts val="560"/>
              </a:spcBef>
              <a:spcAft>
                <a:spcPts val="0"/>
              </a:spcAft>
              <a:buSzPts val="1540"/>
              <a:buNone/>
            </a:pPr>
            <a:r>
              <a:rPr b="0" i="0" lang="en-US" sz="2000" u="none" strike="noStrike">
                <a:latin typeface="Old Standard TT"/>
                <a:ea typeface="Old Standard TT"/>
                <a:cs typeface="Old Standard TT"/>
                <a:sym typeface="Old Standard TT"/>
              </a:rPr>
              <a:t>The final three clusters are: (1)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2</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(2)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3</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2</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3</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(3)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2</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a:t>
            </a:r>
            <a:endParaRPr sz="2000"/>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393" name="Google Shape;393;p1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94" name="Google Shape;394;p15"/>
          <p:cNvSpPr txBox="1"/>
          <p:nvPr>
            <p:ph type="title"/>
          </p:nvPr>
        </p:nvSpPr>
        <p:spPr>
          <a:xfrm>
            <a:off x="750887" y="436562"/>
            <a:ext cx="7439025" cy="442912"/>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Comments on the </a:t>
            </a:r>
            <a:r>
              <a:rPr b="0" i="1" lang="en-US" sz="3200" u="none" cap="none" strike="noStrike">
                <a:solidFill>
                  <a:schemeClr val="dk2"/>
                </a:solidFill>
                <a:latin typeface="Tahoma"/>
                <a:ea typeface="Tahoma"/>
                <a:cs typeface="Tahoma"/>
                <a:sym typeface="Tahoma"/>
              </a:rPr>
              <a:t>K-Means</a:t>
            </a:r>
            <a:r>
              <a:rPr b="0" i="0" lang="en-US" sz="3200" u="none" cap="none" strike="noStrike">
                <a:solidFill>
                  <a:schemeClr val="dk2"/>
                </a:solidFill>
                <a:latin typeface="Tahoma"/>
                <a:ea typeface="Tahoma"/>
                <a:cs typeface="Tahoma"/>
                <a:sym typeface="Tahoma"/>
              </a:rPr>
              <a:t> Method</a:t>
            </a:r>
            <a:endParaRPr b="0" i="0" sz="3200" u="none" cap="none" strike="noStrike">
              <a:solidFill>
                <a:schemeClr val="dk2"/>
              </a:solidFill>
              <a:latin typeface="Tahoma"/>
              <a:ea typeface="Tahoma"/>
              <a:cs typeface="Tahoma"/>
              <a:sym typeface="Tahoma"/>
            </a:endParaRPr>
          </a:p>
        </p:txBody>
      </p:sp>
      <p:sp>
        <p:nvSpPr>
          <p:cNvPr id="395" name="Google Shape;395;p15"/>
          <p:cNvSpPr txBox="1"/>
          <p:nvPr>
            <p:ph idx="1" type="body"/>
          </p:nvPr>
        </p:nvSpPr>
        <p:spPr>
          <a:xfrm>
            <a:off x="0" y="1338700"/>
            <a:ext cx="9144000" cy="5062200"/>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560"/>
              </a:spcBef>
              <a:spcAft>
                <a:spcPts val="0"/>
              </a:spcAft>
              <a:buSzPts val="1680"/>
              <a:buChar char="■"/>
            </a:pPr>
            <a:r>
              <a:rPr b="0" i="0" lang="en-US" sz="1800" u="sng" cap="none" strike="noStrike">
                <a:solidFill>
                  <a:schemeClr val="dk1"/>
                </a:solidFill>
                <a:latin typeface="Tahoma"/>
                <a:ea typeface="Tahoma"/>
                <a:cs typeface="Tahoma"/>
                <a:sym typeface="Tahoma"/>
              </a:rPr>
              <a:t>Strength:</a:t>
            </a:r>
            <a:r>
              <a:rPr b="0" i="0" lang="en-US" sz="1800" u="none" cap="none" strike="noStrike">
                <a:solidFill>
                  <a:schemeClr val="dk1"/>
                </a:solidFill>
                <a:latin typeface="Tahoma"/>
                <a:ea typeface="Tahoma"/>
                <a:cs typeface="Tahoma"/>
                <a:sym typeface="Tahoma"/>
              </a:rPr>
              <a:t> </a:t>
            </a:r>
            <a:r>
              <a:rPr b="0" i="1" lang="en-US" sz="1800" u="none" cap="none" strike="noStrike">
                <a:solidFill>
                  <a:schemeClr val="dk1"/>
                </a:solidFill>
                <a:latin typeface="Tahoma"/>
                <a:ea typeface="Tahoma"/>
                <a:cs typeface="Tahoma"/>
                <a:sym typeface="Tahoma"/>
              </a:rPr>
              <a:t>Relatively efficient</a:t>
            </a:r>
            <a:r>
              <a:rPr b="0" i="0" lang="en-US" sz="1800" u="none" cap="none" strike="noStrike">
                <a:solidFill>
                  <a:schemeClr val="dk1"/>
                </a:solidFill>
                <a:latin typeface="Tahoma"/>
                <a:ea typeface="Tahoma"/>
                <a:cs typeface="Tahoma"/>
                <a:sym typeface="Tahoma"/>
              </a:rPr>
              <a:t>: </a:t>
            </a:r>
            <a:r>
              <a:rPr b="0" i="1" lang="en-US" sz="1800" u="none" cap="none" strike="noStrike">
                <a:solidFill>
                  <a:schemeClr val="dk1"/>
                </a:solidFill>
                <a:latin typeface="Tahoma"/>
                <a:ea typeface="Tahoma"/>
                <a:cs typeface="Tahoma"/>
                <a:sym typeface="Tahoma"/>
              </a:rPr>
              <a:t>O</a:t>
            </a:r>
            <a:r>
              <a:rPr b="0" i="0" lang="en-US" sz="1800" u="none" cap="none" strike="noStrike">
                <a:solidFill>
                  <a:schemeClr val="dk1"/>
                </a:solidFill>
                <a:latin typeface="Tahoma"/>
                <a:ea typeface="Tahoma"/>
                <a:cs typeface="Tahoma"/>
                <a:sym typeface="Tahoma"/>
              </a:rPr>
              <a:t>(nkt), where </a:t>
            </a:r>
            <a:r>
              <a:rPr b="0" i="1" lang="en-US" sz="1800" u="none" cap="none" strike="noStrike">
                <a:solidFill>
                  <a:schemeClr val="dk1"/>
                </a:solidFill>
                <a:latin typeface="Tahoma"/>
                <a:ea typeface="Tahoma"/>
                <a:cs typeface="Tahoma"/>
                <a:sym typeface="Tahoma"/>
              </a:rPr>
              <a:t>n</a:t>
            </a:r>
            <a:r>
              <a:rPr b="0" i="0" lang="en-US" sz="1800" u="none" cap="none" strike="noStrike">
                <a:solidFill>
                  <a:schemeClr val="dk1"/>
                </a:solidFill>
                <a:latin typeface="Tahoma"/>
                <a:ea typeface="Tahoma"/>
                <a:cs typeface="Tahoma"/>
                <a:sym typeface="Tahoma"/>
              </a:rPr>
              <a:t> is # objects, </a:t>
            </a:r>
            <a:r>
              <a:rPr b="0" i="1" lang="en-US" sz="1800" u="none" cap="none" strike="noStrike">
                <a:solidFill>
                  <a:schemeClr val="dk1"/>
                </a:solidFill>
                <a:latin typeface="Tahoma"/>
                <a:ea typeface="Tahoma"/>
                <a:cs typeface="Tahoma"/>
                <a:sym typeface="Tahoma"/>
              </a:rPr>
              <a:t>k</a:t>
            </a:r>
            <a:r>
              <a:rPr b="0" i="0" lang="en-US" sz="1800" u="none" cap="none" strike="noStrike">
                <a:solidFill>
                  <a:schemeClr val="dk1"/>
                </a:solidFill>
                <a:latin typeface="Tahoma"/>
                <a:ea typeface="Tahoma"/>
                <a:cs typeface="Tahoma"/>
                <a:sym typeface="Tahoma"/>
              </a:rPr>
              <a:t> is # clusters, and </a:t>
            </a:r>
            <a:r>
              <a:rPr b="0" i="1" lang="en-US" sz="1800" u="none" cap="none" strike="noStrike">
                <a:solidFill>
                  <a:schemeClr val="dk1"/>
                </a:solidFill>
                <a:latin typeface="Tahoma"/>
                <a:ea typeface="Tahoma"/>
                <a:cs typeface="Tahoma"/>
                <a:sym typeface="Tahoma"/>
              </a:rPr>
              <a:t>t  </a:t>
            </a:r>
            <a:r>
              <a:rPr b="0" i="0" lang="en-US" sz="1800" u="none" cap="none" strike="noStrike">
                <a:solidFill>
                  <a:schemeClr val="dk1"/>
                </a:solidFill>
                <a:latin typeface="Tahoma"/>
                <a:ea typeface="Tahoma"/>
                <a:cs typeface="Tahoma"/>
                <a:sym typeface="Tahoma"/>
              </a:rPr>
              <a:t>is # iterations. Normally, </a:t>
            </a:r>
            <a:r>
              <a:rPr b="0" i="1" lang="en-US" sz="1800" u="none" cap="none" strike="noStrike">
                <a:solidFill>
                  <a:schemeClr val="dk1"/>
                </a:solidFill>
                <a:latin typeface="Tahoma"/>
                <a:ea typeface="Tahoma"/>
                <a:cs typeface="Tahoma"/>
                <a:sym typeface="Tahoma"/>
              </a:rPr>
              <a:t>k</a:t>
            </a:r>
            <a:r>
              <a:rPr b="0" i="0" lang="en-US" sz="1800" u="none" cap="none" strike="noStrike">
                <a:solidFill>
                  <a:schemeClr val="dk1"/>
                </a:solidFill>
                <a:latin typeface="Tahoma"/>
                <a:ea typeface="Tahoma"/>
                <a:cs typeface="Tahoma"/>
                <a:sym typeface="Tahoma"/>
              </a:rPr>
              <a:t>, </a:t>
            </a:r>
            <a:r>
              <a:rPr b="0" i="1" lang="en-US" sz="1800" u="none" cap="none" strike="noStrike">
                <a:solidFill>
                  <a:schemeClr val="dk1"/>
                </a:solidFill>
                <a:latin typeface="Tahoma"/>
                <a:ea typeface="Tahoma"/>
                <a:cs typeface="Tahoma"/>
                <a:sym typeface="Tahoma"/>
              </a:rPr>
              <a:t>t</a:t>
            </a:r>
            <a:r>
              <a:rPr b="0" i="0" lang="en-US" sz="1800" u="none" cap="none" strike="noStrike">
                <a:solidFill>
                  <a:schemeClr val="dk1"/>
                </a:solidFill>
                <a:latin typeface="Tahoma"/>
                <a:ea typeface="Tahoma"/>
                <a:cs typeface="Tahoma"/>
                <a:sym typeface="Tahoma"/>
              </a:rPr>
              <a:t> &lt;&lt; </a:t>
            </a:r>
            <a:r>
              <a:rPr b="0" i="1" lang="en-US" sz="1800" u="none" cap="none" strike="noStrike">
                <a:solidFill>
                  <a:schemeClr val="dk1"/>
                </a:solidFill>
                <a:latin typeface="Tahoma"/>
                <a:ea typeface="Tahoma"/>
                <a:cs typeface="Tahoma"/>
                <a:sym typeface="Tahoma"/>
              </a:rPr>
              <a:t>n</a:t>
            </a:r>
            <a:r>
              <a:rPr b="0" i="0" lang="en-US" sz="1800" u="none" cap="none" strike="noStrike">
                <a:solidFill>
                  <a:schemeClr val="dk1"/>
                </a:solidFill>
                <a:latin typeface="Tahoma"/>
                <a:ea typeface="Tahoma"/>
                <a:cs typeface="Tahoma"/>
                <a:sym typeface="Tahoma"/>
              </a:rPr>
              <a:t>. </a:t>
            </a:r>
            <a:r>
              <a:rPr b="0" i="0" lang="en-US" sz="1800" u="none" strike="noStrike">
                <a:latin typeface="Tahoma"/>
                <a:ea typeface="Tahoma"/>
                <a:cs typeface="Tahoma"/>
                <a:sym typeface="Tahoma"/>
              </a:rPr>
              <a:t>Therefore, the method is relatively scalable and efficient in processing large data sets.</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latin typeface="Tahoma"/>
              <a:ea typeface="Tahoma"/>
              <a:cs typeface="Tahoma"/>
              <a:sym typeface="Tahoma"/>
            </a:endParaRPr>
          </a:p>
          <a:p>
            <a:pPr indent="-342900" lvl="0" marL="342900" marR="0" rtl="0" algn="l">
              <a:lnSpc>
                <a:spcPct val="120000"/>
              </a:lnSpc>
              <a:spcBef>
                <a:spcPts val="400"/>
              </a:spcBef>
              <a:spcAft>
                <a:spcPts val="0"/>
              </a:spcAft>
              <a:buClr>
                <a:schemeClr val="folHlink"/>
              </a:buClr>
              <a:buSzPts val="1200"/>
              <a:buFont typeface="Noto Sans Symbols"/>
              <a:buChar char="■"/>
            </a:pPr>
            <a:r>
              <a:rPr b="0" i="0" lang="en-US" sz="1800" u="sng" cap="none" strike="noStrike">
                <a:solidFill>
                  <a:schemeClr val="dk1"/>
                </a:solidFill>
                <a:latin typeface="Tahoma"/>
                <a:ea typeface="Tahoma"/>
                <a:cs typeface="Tahoma"/>
                <a:sym typeface="Tahoma"/>
              </a:rPr>
              <a:t>Weakness:</a:t>
            </a:r>
            <a:endParaRPr b="0" i="0" sz="1800" u="sng" cap="none" strike="noStrike">
              <a:solidFill>
                <a:schemeClr val="dk1"/>
              </a:solidFill>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0" i="0" lang="en-US" sz="1800" u="none" strike="noStrike">
                <a:latin typeface="Tahoma"/>
                <a:ea typeface="Tahoma"/>
                <a:cs typeface="Tahoma"/>
                <a:sym typeface="Tahoma"/>
              </a:rPr>
              <a:t>The </a:t>
            </a:r>
            <a:r>
              <a:rPr b="0" i="1" lang="en-US" sz="1800" u="none" strike="noStrike">
                <a:latin typeface="Tahoma"/>
                <a:ea typeface="Tahoma"/>
                <a:cs typeface="Tahoma"/>
                <a:sym typeface="Tahoma"/>
              </a:rPr>
              <a:t>k</a:t>
            </a:r>
            <a:r>
              <a:rPr b="0" i="0" lang="en-US" sz="1800" u="none" strike="noStrike">
                <a:latin typeface="Tahoma"/>
                <a:ea typeface="Tahoma"/>
                <a:cs typeface="Tahoma"/>
                <a:sym typeface="Tahoma"/>
              </a:rPr>
              <a:t>-means method is not guaranteed to converge to the global optimum and often terminates at a local optimum</a:t>
            </a:r>
            <a:endParaRPr b="0" i="0" sz="1800" u="none" strike="noStrike">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0" i="0" lang="en-US" sz="1800" u="none" strike="noStrike">
                <a:latin typeface="Tahoma"/>
                <a:ea typeface="Tahoma"/>
                <a:cs typeface="Tahoma"/>
                <a:sym typeface="Tahoma"/>
              </a:rPr>
              <a:t>The results may depend on the initial random selection of cluster centres.</a:t>
            </a:r>
            <a:endParaRPr b="0" i="0" sz="1800" u="none" strike="noStrike">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0" i="0" lang="en-US" sz="1800" u="none" cap="none" strike="noStrike">
                <a:solidFill>
                  <a:schemeClr val="dk1"/>
                </a:solidFill>
                <a:latin typeface="Tahoma"/>
                <a:ea typeface="Tahoma"/>
                <a:cs typeface="Tahoma"/>
                <a:sym typeface="Tahoma"/>
              </a:rPr>
              <a:t>Applicable only when </a:t>
            </a:r>
            <a:r>
              <a:rPr b="0" i="1" lang="en-US" sz="1800" u="none" cap="none" strike="noStrike">
                <a:solidFill>
                  <a:schemeClr val="dk1"/>
                </a:solidFill>
                <a:latin typeface="Tahoma"/>
                <a:ea typeface="Tahoma"/>
                <a:cs typeface="Tahoma"/>
                <a:sym typeface="Tahoma"/>
              </a:rPr>
              <a:t>mean</a:t>
            </a:r>
            <a:r>
              <a:rPr b="0" i="0" lang="en-US" sz="1800" u="none" cap="none" strike="noStrike">
                <a:solidFill>
                  <a:schemeClr val="dk1"/>
                </a:solidFill>
                <a:latin typeface="Tahoma"/>
                <a:ea typeface="Tahoma"/>
                <a:cs typeface="Tahoma"/>
                <a:sym typeface="Tahoma"/>
              </a:rPr>
              <a:t> is defined, then what about categorical data?</a:t>
            </a:r>
            <a:endParaRPr b="0" i="0" sz="1800" u="none" cap="none" strike="noStrike">
              <a:solidFill>
                <a:schemeClr val="dk1"/>
              </a:solidFill>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0" i="0" lang="en-US" sz="1800" u="none" cap="none" strike="noStrike">
                <a:solidFill>
                  <a:schemeClr val="dk1"/>
                </a:solidFill>
                <a:latin typeface="Tahoma"/>
                <a:ea typeface="Tahoma"/>
                <a:cs typeface="Tahoma"/>
                <a:sym typeface="Tahoma"/>
              </a:rPr>
              <a:t>Need to specify </a:t>
            </a:r>
            <a:r>
              <a:rPr b="0" i="1" lang="en-US" sz="1800" u="none" cap="none" strike="noStrike">
                <a:solidFill>
                  <a:schemeClr val="dk1"/>
                </a:solidFill>
                <a:latin typeface="Tahoma"/>
                <a:ea typeface="Tahoma"/>
                <a:cs typeface="Tahoma"/>
                <a:sym typeface="Tahoma"/>
              </a:rPr>
              <a:t>k, </a:t>
            </a:r>
            <a:r>
              <a:rPr b="0" i="0" lang="en-US" sz="1800" u="none" cap="none" strike="noStrike">
                <a:solidFill>
                  <a:schemeClr val="dk1"/>
                </a:solidFill>
                <a:latin typeface="Tahoma"/>
                <a:ea typeface="Tahoma"/>
                <a:cs typeface="Tahoma"/>
                <a:sym typeface="Tahoma"/>
              </a:rPr>
              <a:t>the </a:t>
            </a:r>
            <a:r>
              <a:rPr b="0" i="1" lang="en-US" sz="1800" u="none" cap="none" strike="noStrike">
                <a:solidFill>
                  <a:schemeClr val="dk1"/>
                </a:solidFill>
                <a:latin typeface="Tahoma"/>
                <a:ea typeface="Tahoma"/>
                <a:cs typeface="Tahoma"/>
                <a:sym typeface="Tahoma"/>
              </a:rPr>
              <a:t>number</a:t>
            </a:r>
            <a:r>
              <a:rPr b="0" i="0" lang="en-US" sz="1800" u="none" cap="none" strike="noStrike">
                <a:solidFill>
                  <a:schemeClr val="dk1"/>
                </a:solidFill>
                <a:latin typeface="Tahoma"/>
                <a:ea typeface="Tahoma"/>
                <a:cs typeface="Tahoma"/>
                <a:sym typeface="Tahoma"/>
              </a:rPr>
              <a:t> of clusters, in advance.</a:t>
            </a:r>
            <a:endParaRPr b="0" i="0" sz="1800" u="none" cap="none" strike="noStrike">
              <a:solidFill>
                <a:schemeClr val="dk1"/>
              </a:solidFill>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0" i="0" lang="en-US" sz="1800" u="none" cap="none" strike="noStrike">
                <a:solidFill>
                  <a:schemeClr val="dk1"/>
                </a:solidFill>
                <a:latin typeface="Tahoma"/>
                <a:ea typeface="Tahoma"/>
                <a:cs typeface="Tahoma"/>
                <a:sym typeface="Tahoma"/>
              </a:rPr>
              <a:t>Unable to handle noisy data and </a:t>
            </a:r>
            <a:r>
              <a:rPr b="0" i="1" lang="en-US" sz="1800" u="none" cap="none" strike="noStrike">
                <a:solidFill>
                  <a:schemeClr val="dk1"/>
                </a:solidFill>
                <a:latin typeface="Tahoma"/>
                <a:ea typeface="Tahoma"/>
                <a:cs typeface="Tahoma"/>
                <a:sym typeface="Tahoma"/>
              </a:rPr>
              <a:t>outliers</a:t>
            </a:r>
            <a:endParaRPr b="0" i="1" sz="1800" u="none" cap="none" strike="noStrike">
              <a:solidFill>
                <a:schemeClr val="dk1"/>
              </a:solidFill>
              <a:latin typeface="Tahoma"/>
              <a:ea typeface="Tahoma"/>
              <a:cs typeface="Tahoma"/>
              <a:sym typeface="Tahoma"/>
            </a:endParaRPr>
          </a:p>
          <a:p>
            <a:pPr indent="-342900" lvl="2" marL="1371600" rtl="0" algn="l">
              <a:lnSpc>
                <a:spcPct val="100000"/>
              </a:lnSpc>
              <a:spcBef>
                <a:spcPts val="560"/>
              </a:spcBef>
              <a:spcAft>
                <a:spcPts val="0"/>
              </a:spcAft>
              <a:buSzPts val="1800"/>
              <a:buChar char="■"/>
            </a:pPr>
            <a:r>
              <a:rPr lang="en-US" sz="1800"/>
              <a:t>A small no. of such data can substantially influence the mean value.</a:t>
            </a:r>
            <a:endParaRPr i="1" sz="1800"/>
          </a:p>
          <a:p>
            <a:pPr indent="-326390" lvl="1" marL="914400" rtl="0" algn="l">
              <a:lnSpc>
                <a:spcPct val="100000"/>
              </a:lnSpc>
              <a:spcBef>
                <a:spcPts val="560"/>
              </a:spcBef>
              <a:spcAft>
                <a:spcPts val="0"/>
              </a:spcAft>
              <a:buSzPts val="1540"/>
              <a:buChar char="■"/>
            </a:pPr>
            <a:r>
              <a:rPr b="0" i="0" lang="en-US" sz="1800" u="none" cap="none" strike="noStrike">
                <a:solidFill>
                  <a:schemeClr val="dk1"/>
                </a:solidFill>
                <a:latin typeface="Tahoma"/>
                <a:ea typeface="Tahoma"/>
                <a:cs typeface="Tahoma"/>
                <a:sym typeface="Tahoma"/>
              </a:rPr>
              <a:t>Not suitable to discover clusters with </a:t>
            </a:r>
            <a:r>
              <a:rPr b="0" i="1" lang="en-US" sz="1800" u="none" cap="none" strike="noStrike">
                <a:solidFill>
                  <a:schemeClr val="dk1"/>
                </a:solidFill>
                <a:latin typeface="Tahoma"/>
                <a:ea typeface="Tahoma"/>
                <a:cs typeface="Tahoma"/>
                <a:sym typeface="Tahoma"/>
              </a:rPr>
              <a:t>non-convex shapes </a:t>
            </a:r>
            <a:r>
              <a:rPr b="0" i="0" lang="en-US" sz="1800" u="none" strike="noStrike">
                <a:latin typeface="Tahoma"/>
                <a:ea typeface="Tahoma"/>
                <a:cs typeface="Tahoma"/>
                <a:sym typeface="Tahoma"/>
              </a:rPr>
              <a:t>or clusters of very different size.</a:t>
            </a:r>
            <a:endParaRPr sz="1800">
              <a:latin typeface="Tahoma"/>
              <a:ea typeface="Tahoma"/>
              <a:cs typeface="Tahoma"/>
              <a:sym typeface="Tahoma"/>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6"/>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401" name="Google Shape;401;p16"/>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402" name="Google Shape;402;p1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03" name="Google Shape;403;p16"/>
          <p:cNvSpPr txBox="1"/>
          <p:nvPr>
            <p:ph type="title"/>
          </p:nvPr>
        </p:nvSpPr>
        <p:spPr>
          <a:xfrm>
            <a:off x="707549" y="416975"/>
            <a:ext cx="8186100" cy="49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lang="en-US" sz="3200"/>
              <a:t>Variations of </a:t>
            </a:r>
            <a:r>
              <a:rPr b="0" i="0" lang="en-US" sz="3200" u="none" cap="none" strike="noStrike">
                <a:solidFill>
                  <a:schemeClr val="dk2"/>
                </a:solidFill>
                <a:latin typeface="Tahoma"/>
                <a:ea typeface="Tahoma"/>
                <a:cs typeface="Tahoma"/>
                <a:sym typeface="Tahoma"/>
              </a:rPr>
              <a:t> </a:t>
            </a:r>
            <a:r>
              <a:rPr b="0" i="1" lang="en-US" sz="3200" u="none" cap="none" strike="noStrike">
                <a:solidFill>
                  <a:schemeClr val="dk2"/>
                </a:solidFill>
                <a:latin typeface="Tahoma"/>
                <a:ea typeface="Tahoma"/>
                <a:cs typeface="Tahoma"/>
                <a:sym typeface="Tahoma"/>
              </a:rPr>
              <a:t>K-Means</a:t>
            </a:r>
            <a:r>
              <a:rPr b="0" i="0" lang="en-US" sz="3200" u="none" cap="none" strike="noStrike">
                <a:solidFill>
                  <a:schemeClr val="dk2"/>
                </a:solidFill>
                <a:latin typeface="Tahoma"/>
                <a:ea typeface="Tahoma"/>
                <a:cs typeface="Tahoma"/>
                <a:sym typeface="Tahoma"/>
              </a:rPr>
              <a:t> Method</a:t>
            </a:r>
            <a:endParaRPr b="0" i="0" sz="3200" u="none" cap="none" strike="noStrike">
              <a:solidFill>
                <a:schemeClr val="dk2"/>
              </a:solidFill>
              <a:latin typeface="Tahoma"/>
              <a:ea typeface="Tahoma"/>
              <a:cs typeface="Tahoma"/>
              <a:sym typeface="Tahoma"/>
            </a:endParaRPr>
          </a:p>
        </p:txBody>
      </p:sp>
      <p:sp>
        <p:nvSpPr>
          <p:cNvPr id="404" name="Google Shape;404;p16"/>
          <p:cNvSpPr txBox="1"/>
          <p:nvPr>
            <p:ph idx="1" type="body"/>
          </p:nvPr>
        </p:nvSpPr>
        <p:spPr>
          <a:xfrm>
            <a:off x="381000" y="1447800"/>
            <a:ext cx="8658300" cy="4876800"/>
          </a:xfrm>
          <a:prstGeom prst="rect">
            <a:avLst/>
          </a:prstGeom>
          <a:noFill/>
          <a:ln>
            <a:noFill/>
          </a:ln>
        </p:spPr>
        <p:txBody>
          <a:bodyPr anchorCtr="0" anchor="t" bIns="45700" lIns="91425" spcFirstLastPara="1" rIns="91425" wrap="square" tIns="45700">
            <a:noAutofit/>
          </a:bodyPr>
          <a:lstStyle/>
          <a:p>
            <a:pPr indent="0" lvl="0" marL="914400" marR="0" rtl="0" algn="l">
              <a:lnSpc>
                <a:spcPct val="100000"/>
              </a:lnSpc>
              <a:spcBef>
                <a:spcPts val="400"/>
              </a:spcBef>
              <a:spcAft>
                <a:spcPts val="0"/>
              </a:spcAft>
              <a:buSzPts val="1680"/>
              <a:buNone/>
            </a:pPr>
            <a:r>
              <a:t/>
            </a:r>
            <a:endParaRPr sz="2000"/>
          </a:p>
          <a:p>
            <a:pPr indent="-342900" lvl="0" marL="342900" marR="0" rtl="0" algn="l">
              <a:lnSpc>
                <a:spcPct val="150000"/>
              </a:lnSpc>
              <a:spcBef>
                <a:spcPts val="400"/>
              </a:spcBef>
              <a:spcAft>
                <a:spcPts val="0"/>
              </a:spcAft>
              <a:buClr>
                <a:schemeClr val="folHlink"/>
              </a:buClr>
              <a:buSzPts val="1200"/>
              <a:buFont typeface="Tahoma"/>
              <a:buChar char="■"/>
            </a:pPr>
            <a:r>
              <a:rPr i="0" lang="en-US" sz="2000" u="none" cap="none" strike="noStrike">
                <a:solidFill>
                  <a:schemeClr val="dk1"/>
                </a:solidFill>
              </a:rPr>
              <a:t>Handling categorical data: </a:t>
            </a:r>
            <a:r>
              <a:rPr b="1" i="1" lang="en-US" sz="2000" u="none" cap="none" strike="noStrike">
                <a:solidFill>
                  <a:schemeClr val="dk1"/>
                </a:solidFill>
              </a:rPr>
              <a:t>k-modes</a:t>
            </a:r>
            <a:r>
              <a:rPr b="1" i="0" lang="en-US" sz="2000" u="none" cap="none" strike="noStrike">
                <a:solidFill>
                  <a:schemeClr val="dk1"/>
                </a:solidFill>
              </a:rPr>
              <a:t> </a:t>
            </a:r>
            <a:r>
              <a:rPr i="0" lang="en-US" sz="2000" u="none" cap="none" strike="noStrike">
                <a:solidFill>
                  <a:schemeClr val="dk1"/>
                </a:solidFill>
              </a:rPr>
              <a:t>(Huang’98)</a:t>
            </a:r>
            <a:endParaRPr i="0" sz="2000" u="none" cap="none" strike="noStrike">
              <a:solidFill>
                <a:schemeClr val="dk1"/>
              </a:solidFill>
            </a:endParaRPr>
          </a:p>
          <a:p>
            <a:pPr indent="-355600" lvl="1" marL="914400" rtl="0" algn="just">
              <a:lnSpc>
                <a:spcPct val="100000"/>
              </a:lnSpc>
              <a:spcBef>
                <a:spcPts val="0"/>
              </a:spcBef>
              <a:spcAft>
                <a:spcPts val="0"/>
              </a:spcAft>
              <a:buClr>
                <a:srgbClr val="222222"/>
              </a:buClr>
              <a:buSzPts val="2000"/>
              <a:buFont typeface="Tahoma"/>
              <a:buChar char="■"/>
            </a:pPr>
            <a:r>
              <a:rPr lang="en-US" sz="2000">
                <a:solidFill>
                  <a:srgbClr val="222222"/>
                </a:solidFill>
                <a:highlight>
                  <a:srgbClr val="FFFFFF"/>
                </a:highlight>
              </a:rPr>
              <a:t>Pick K observations at random and use them as leaders/clusters</a:t>
            </a:r>
            <a:endParaRPr sz="2000">
              <a:solidFill>
                <a:srgbClr val="222222"/>
              </a:solidFill>
              <a:highlight>
                <a:srgbClr val="FFFFFF"/>
              </a:highlight>
            </a:endParaRPr>
          </a:p>
          <a:p>
            <a:pPr indent="-355600" lvl="1" marL="914400" rtl="0" algn="just">
              <a:lnSpc>
                <a:spcPct val="100000"/>
              </a:lnSpc>
              <a:spcBef>
                <a:spcPts val="0"/>
              </a:spcBef>
              <a:spcAft>
                <a:spcPts val="0"/>
              </a:spcAft>
              <a:buClr>
                <a:srgbClr val="222222"/>
              </a:buClr>
              <a:buSzPts val="2000"/>
              <a:buFont typeface="Tahoma"/>
              <a:buChar char="■"/>
            </a:pPr>
            <a:r>
              <a:rPr lang="en-US" sz="2000">
                <a:solidFill>
                  <a:srgbClr val="222222"/>
                </a:solidFill>
                <a:highlight>
                  <a:srgbClr val="FFFFFF"/>
                </a:highlight>
              </a:rPr>
              <a:t>Calculate the dissimilarities and assign each observation to its closest cluster</a:t>
            </a:r>
            <a:endParaRPr sz="2000">
              <a:solidFill>
                <a:srgbClr val="222222"/>
              </a:solidFill>
              <a:highlight>
                <a:srgbClr val="FFFFFF"/>
              </a:highlight>
            </a:endParaRPr>
          </a:p>
          <a:p>
            <a:pPr indent="-355600" lvl="1" marL="914400" rtl="0" algn="just">
              <a:lnSpc>
                <a:spcPct val="100000"/>
              </a:lnSpc>
              <a:spcBef>
                <a:spcPts val="0"/>
              </a:spcBef>
              <a:spcAft>
                <a:spcPts val="0"/>
              </a:spcAft>
              <a:buClr>
                <a:srgbClr val="222222"/>
              </a:buClr>
              <a:buSzPts val="2000"/>
              <a:buFont typeface="Tahoma"/>
              <a:buChar char="■"/>
            </a:pPr>
            <a:r>
              <a:rPr lang="en-US" sz="2000">
                <a:solidFill>
                  <a:srgbClr val="222222"/>
                </a:solidFill>
                <a:highlight>
                  <a:srgbClr val="FFFFFF"/>
                </a:highlight>
              </a:rPr>
              <a:t>Define new modes for the clusters</a:t>
            </a:r>
            <a:endParaRPr sz="2000">
              <a:solidFill>
                <a:srgbClr val="222222"/>
              </a:solidFill>
              <a:highlight>
                <a:srgbClr val="FFFFFF"/>
              </a:highlight>
            </a:endParaRPr>
          </a:p>
          <a:p>
            <a:pPr indent="-355600" lvl="1" marL="914400" rtl="0" algn="just">
              <a:lnSpc>
                <a:spcPct val="100000"/>
              </a:lnSpc>
              <a:spcBef>
                <a:spcPts val="0"/>
              </a:spcBef>
              <a:spcAft>
                <a:spcPts val="0"/>
              </a:spcAft>
              <a:buClr>
                <a:srgbClr val="222222"/>
              </a:buClr>
              <a:buSzPts val="2000"/>
              <a:buFont typeface="Tahoma"/>
              <a:buChar char="■"/>
            </a:pPr>
            <a:r>
              <a:rPr lang="en-US" sz="2000">
                <a:solidFill>
                  <a:srgbClr val="222222"/>
                </a:solidFill>
                <a:highlight>
                  <a:srgbClr val="FFFFFF"/>
                </a:highlight>
              </a:rPr>
              <a:t>Repeat 2–3 steps until there are is no re-assignment required</a:t>
            </a:r>
            <a:endParaRPr sz="2000">
              <a:solidFill>
                <a:srgbClr val="222222"/>
              </a:solidFill>
              <a:highlight>
                <a:srgbClr val="FFFFFF"/>
              </a:highlight>
            </a:endParaRPr>
          </a:p>
          <a:p>
            <a:pPr indent="0" lvl="0" marL="914400" marR="0" rtl="0" algn="l">
              <a:lnSpc>
                <a:spcPct val="100000"/>
              </a:lnSpc>
              <a:spcBef>
                <a:spcPts val="1200"/>
              </a:spcBef>
              <a:spcAft>
                <a:spcPts val="0"/>
              </a:spcAft>
              <a:buSzPts val="1680"/>
              <a:buNone/>
            </a:pPr>
            <a:r>
              <a:t/>
            </a:r>
            <a:endParaRPr i="0" sz="2000" u="none" cap="none" strike="noStrike">
              <a:solidFill>
                <a:schemeClr val="dk1"/>
              </a:solidFill>
            </a:endParaRPr>
          </a:p>
          <a:p>
            <a:pPr indent="-355600" lvl="0" marL="457200" rtl="0" algn="l">
              <a:lnSpc>
                <a:spcPct val="150000"/>
              </a:lnSpc>
              <a:spcBef>
                <a:spcPts val="400"/>
              </a:spcBef>
              <a:spcAft>
                <a:spcPts val="0"/>
              </a:spcAft>
              <a:buSzPts val="2000"/>
              <a:buFont typeface="Tahoma"/>
              <a:buChar char="●"/>
            </a:pPr>
            <a:r>
              <a:rPr lang="en-US" sz="2000"/>
              <a:t>Handling mixture of numeric and categorical data: </a:t>
            </a:r>
            <a:r>
              <a:rPr b="1" i="1" lang="en-US" sz="2000"/>
              <a:t>k-prototype method</a:t>
            </a:r>
            <a:endParaRPr b="1" sz="2000"/>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7"/>
          <p:cNvSpPr txBox="1"/>
          <p:nvPr>
            <p:ph type="title"/>
          </p:nvPr>
        </p:nvSpPr>
        <p:spPr>
          <a:xfrm>
            <a:off x="609600" y="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K-modes clustering  Example</a:t>
            </a:r>
            <a:endParaRPr/>
          </a:p>
        </p:txBody>
      </p:sp>
      <p:sp>
        <p:nvSpPr>
          <p:cNvPr id="411" name="Google Shape;411;p17"/>
          <p:cNvSpPr txBox="1"/>
          <p:nvPr>
            <p:ph idx="1" type="body"/>
          </p:nvPr>
        </p:nvSpPr>
        <p:spPr>
          <a:xfrm>
            <a:off x="4205300" y="609600"/>
            <a:ext cx="3795600" cy="52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rPr lang="en-US" sz="1800"/>
              <a:t>k=3.</a:t>
            </a:r>
            <a:endParaRPr sz="1800"/>
          </a:p>
          <a:p>
            <a:pPr indent="0" lvl="0" marL="0" rtl="0" algn="l">
              <a:lnSpc>
                <a:spcPct val="100000"/>
              </a:lnSpc>
              <a:spcBef>
                <a:spcPts val="560"/>
              </a:spcBef>
              <a:spcAft>
                <a:spcPts val="0"/>
              </a:spcAft>
              <a:buSzPts val="1680"/>
              <a:buNone/>
            </a:pPr>
            <a:r>
              <a:t/>
            </a:r>
            <a:endParaRPr sz="1800"/>
          </a:p>
        </p:txBody>
      </p:sp>
      <p:pic>
        <p:nvPicPr>
          <p:cNvPr id="412" name="Google Shape;412;p17"/>
          <p:cNvPicPr preferRelativeResize="0"/>
          <p:nvPr/>
        </p:nvPicPr>
        <p:blipFill rotWithShape="1">
          <a:blip r:embed="rId3">
            <a:alphaModFix/>
          </a:blip>
          <a:srcRect b="0" l="0" r="0" t="0"/>
          <a:stretch/>
        </p:blipFill>
        <p:spPr>
          <a:xfrm>
            <a:off x="-14275" y="533400"/>
            <a:ext cx="4153575" cy="2543175"/>
          </a:xfrm>
          <a:prstGeom prst="rect">
            <a:avLst/>
          </a:prstGeom>
          <a:noFill/>
          <a:ln>
            <a:noFill/>
          </a:ln>
        </p:spPr>
      </p:pic>
      <p:sp>
        <p:nvSpPr>
          <p:cNvPr id="413" name="Google Shape;413;p17"/>
          <p:cNvSpPr txBox="1"/>
          <p:nvPr/>
        </p:nvSpPr>
        <p:spPr>
          <a:xfrm>
            <a:off x="1989375" y="2443850"/>
            <a:ext cx="718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414" name="Google Shape;414;p17"/>
          <p:cNvSpPr txBox="1"/>
          <p:nvPr/>
        </p:nvSpPr>
        <p:spPr>
          <a:xfrm>
            <a:off x="4205300" y="1191975"/>
            <a:ext cx="4965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ahoma"/>
                <a:ea typeface="Tahoma"/>
                <a:cs typeface="Tahoma"/>
                <a:sym typeface="Tahoma"/>
              </a:rPr>
              <a:t>Step 1: Lets select P1,P7 and P8 as leaders/cluster </a:t>
            </a:r>
            <a:endParaRPr b="1" i="0" sz="14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ahoma"/>
                <a:ea typeface="Tahoma"/>
                <a:cs typeface="Tahoma"/>
                <a:sym typeface="Tahoma"/>
              </a:rPr>
              <a:t>Step2 : </a:t>
            </a:r>
            <a:r>
              <a:rPr b="1" i="0" lang="en-US" sz="1400" u="none" cap="none" strike="noStrike">
                <a:solidFill>
                  <a:srgbClr val="222222"/>
                </a:solidFill>
                <a:highlight>
                  <a:srgbClr val="FFFFFF"/>
                </a:highlight>
                <a:latin typeface="Tahoma"/>
                <a:ea typeface="Tahoma"/>
                <a:cs typeface="Tahoma"/>
                <a:sym typeface="Tahoma"/>
              </a:rPr>
              <a:t>Calculate the dissimilarities(no. of mismatches) and assign each observation to its closest cluster</a:t>
            </a:r>
            <a:endParaRPr b="1" i="0" sz="1400" u="none" cap="none" strike="noStrike">
              <a:solidFill>
                <a:srgbClr val="222222"/>
              </a:solidFill>
              <a:highlight>
                <a:srgbClr val="FFFFFF"/>
              </a:highlight>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highlight>
                  <a:srgbClr val="FFFFFF"/>
                </a:highlight>
                <a:latin typeface="Arial"/>
                <a:ea typeface="Arial"/>
                <a:cs typeface="Arial"/>
                <a:sym typeface="Arial"/>
              </a:rPr>
              <a:t>Comparing leader/Cluster P1 to the observation P1 gives 0 dissimilarities.</a:t>
            </a:r>
            <a:endParaRPr b="0" i="0" sz="1400" u="none" cap="none" strike="noStrike">
              <a:solidFill>
                <a:srgbClr val="FF0000"/>
              </a:solidFill>
              <a:highlight>
                <a:srgbClr val="FFFFFF"/>
              </a:highlight>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highlight>
                  <a:srgbClr val="FFFFFF"/>
                </a:highlight>
                <a:latin typeface="Arial"/>
                <a:ea typeface="Arial"/>
                <a:cs typeface="Arial"/>
                <a:sym typeface="Arial"/>
              </a:rPr>
              <a:t>Comparing leader/cluster P1 to the observation P2 gives 3(1+1+1) dissimilarities.</a:t>
            </a:r>
            <a:endParaRPr b="0" i="0" sz="1400" u="none" cap="none" strike="noStrike">
              <a:solidFill>
                <a:srgbClr val="FF0000"/>
              </a:solidFill>
              <a:latin typeface="Tahoma"/>
              <a:ea typeface="Tahoma"/>
              <a:cs typeface="Tahoma"/>
              <a:sym typeface="Tahoma"/>
            </a:endParaRPr>
          </a:p>
        </p:txBody>
      </p:sp>
      <p:sp>
        <p:nvSpPr>
          <p:cNvPr id="415" name="Google Shape;415;p17"/>
          <p:cNvSpPr txBox="1"/>
          <p:nvPr/>
        </p:nvSpPr>
        <p:spPr>
          <a:xfrm>
            <a:off x="43550" y="3309250"/>
            <a:ext cx="9007800" cy="1200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1400" u="none" cap="none" strike="noStrike">
                <a:solidFill>
                  <a:srgbClr val="FF0000"/>
                </a:solidFill>
                <a:highlight>
                  <a:srgbClr val="FFFFFF"/>
                </a:highlight>
                <a:latin typeface="Arial"/>
                <a:ea typeface="Arial"/>
                <a:cs typeface="Arial"/>
                <a:sym typeface="Arial"/>
              </a:rPr>
              <a:t>Likewise, calculate all the dissimilarities and put them in a matrix as shown below and assign the observations to their closest cluster(cluster that has the least dissimilarity)</a:t>
            </a:r>
            <a:endParaRPr b="0" i="0" sz="1400" u="none" cap="none" strike="noStrike">
              <a:solidFill>
                <a:srgbClr val="FF0000"/>
              </a:solidFill>
              <a:highlight>
                <a:srgbClr val="FFFFFF"/>
              </a:highlight>
              <a:latin typeface="Arial"/>
              <a:ea typeface="Arial"/>
              <a:cs typeface="Arial"/>
              <a:sym typeface="Arial"/>
            </a:endParaRPr>
          </a:p>
          <a:p>
            <a:pPr indent="0" lvl="0" marL="0" marR="0" rtl="0" algn="l">
              <a:lnSpc>
                <a:spcPct val="100000"/>
              </a:lnSpc>
              <a:spcBef>
                <a:spcPts val="120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pic>
        <p:nvPicPr>
          <p:cNvPr id="416" name="Google Shape;416;p17"/>
          <p:cNvPicPr preferRelativeResize="0"/>
          <p:nvPr/>
        </p:nvPicPr>
        <p:blipFill rotWithShape="1">
          <a:blip r:embed="rId4">
            <a:alphaModFix/>
          </a:blip>
          <a:srcRect b="0" l="0" r="0" t="0"/>
          <a:stretch/>
        </p:blipFill>
        <p:spPr>
          <a:xfrm>
            <a:off x="33350" y="4076700"/>
            <a:ext cx="7793100" cy="2514600"/>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8"/>
          <p:cNvSpPr txBox="1"/>
          <p:nvPr>
            <p:ph type="title"/>
          </p:nvPr>
        </p:nvSpPr>
        <p:spPr>
          <a:xfrm>
            <a:off x="609600" y="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K-modes clustering  Example(Cntd..)</a:t>
            </a:r>
            <a:endParaRPr/>
          </a:p>
        </p:txBody>
      </p:sp>
      <p:sp>
        <p:nvSpPr>
          <p:cNvPr id="423" name="Google Shape;423;p18"/>
          <p:cNvSpPr txBox="1"/>
          <p:nvPr/>
        </p:nvSpPr>
        <p:spPr>
          <a:xfrm>
            <a:off x="1989375" y="2443850"/>
            <a:ext cx="718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424" name="Google Shape;424;p18"/>
          <p:cNvSpPr txBox="1"/>
          <p:nvPr/>
        </p:nvSpPr>
        <p:spPr>
          <a:xfrm>
            <a:off x="-2725" y="571500"/>
            <a:ext cx="84054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22222"/>
                </a:solidFill>
                <a:highlight>
                  <a:srgbClr val="FFFFFF"/>
                </a:highlight>
                <a:latin typeface="Tahoma"/>
                <a:ea typeface="Tahoma"/>
                <a:cs typeface="Tahoma"/>
                <a:sym typeface="Tahoma"/>
              </a:rPr>
              <a:t>Step 3: Define new modes for the clusters (</a:t>
            </a:r>
            <a:r>
              <a:rPr b="1" i="0" lang="en-US" sz="1350" u="none" cap="none" strike="noStrike">
                <a:solidFill>
                  <a:srgbClr val="222222"/>
                </a:solidFill>
                <a:highlight>
                  <a:srgbClr val="FFFFFF"/>
                </a:highlight>
                <a:latin typeface="Arial"/>
                <a:ea typeface="Arial"/>
                <a:cs typeface="Arial"/>
                <a:sym typeface="Arial"/>
              </a:rPr>
              <a:t>Mode is simply the most observed value. )</a:t>
            </a:r>
            <a:endParaRPr b="1" i="0" sz="135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400"/>
              </a:spcBef>
              <a:spcAft>
                <a:spcPts val="0"/>
              </a:spcAft>
              <a:buClr>
                <a:srgbClr val="000000"/>
              </a:buClr>
              <a:buSzPts val="1350"/>
              <a:buFont typeface="Arial"/>
              <a:buNone/>
            </a:pPr>
            <a:r>
              <a:rPr b="0" i="0" lang="en-US" sz="1350" u="none" cap="none" strike="noStrike">
                <a:solidFill>
                  <a:srgbClr val="222222"/>
                </a:solidFill>
                <a:highlight>
                  <a:srgbClr val="FFFFFF"/>
                </a:highlight>
                <a:latin typeface="Arial"/>
                <a:ea typeface="Arial"/>
                <a:cs typeface="Arial"/>
                <a:sym typeface="Arial"/>
              </a:rPr>
              <a:t> </a:t>
            </a:r>
            <a:r>
              <a:rPr b="1" i="0" lang="en-US" sz="1350" u="none" cap="none" strike="noStrike">
                <a:solidFill>
                  <a:srgbClr val="FF0000"/>
                </a:solidFill>
                <a:highlight>
                  <a:srgbClr val="FFFFFF"/>
                </a:highlight>
                <a:latin typeface="Arial"/>
                <a:ea typeface="Arial"/>
                <a:cs typeface="Arial"/>
                <a:sym typeface="Arial"/>
              </a:rPr>
              <a:t>Mark the observations according to the cluster they belong to.</a:t>
            </a:r>
            <a:r>
              <a:rPr b="0" i="0" lang="en-US" sz="1350" u="none" cap="none" strike="noStrike">
                <a:solidFill>
                  <a:srgbClr val="FF0000"/>
                </a:solidFill>
                <a:highlight>
                  <a:srgbClr val="FFFFFF"/>
                </a:highlight>
                <a:latin typeface="Arial"/>
                <a:ea typeface="Arial"/>
                <a:cs typeface="Arial"/>
                <a:sym typeface="Arial"/>
              </a:rPr>
              <a:t> K1: Yellow, Brick Red: K2, Purple: K3</a:t>
            </a:r>
            <a:endParaRPr b="0" i="0" sz="1350" u="none" cap="none" strike="noStrike">
              <a:solidFill>
                <a:srgbClr val="FF0000"/>
              </a:solidFill>
              <a:highlight>
                <a:srgbClr val="FFFFFF"/>
              </a:highlight>
              <a:latin typeface="Arial"/>
              <a:ea typeface="Arial"/>
              <a:cs typeface="Arial"/>
              <a:sym typeface="Arial"/>
            </a:endParaRPr>
          </a:p>
          <a:p>
            <a:pPr indent="0" lvl="0" marL="0" marR="0" rtl="0" algn="l">
              <a:lnSpc>
                <a:spcPct val="100000"/>
              </a:lnSpc>
              <a:spcBef>
                <a:spcPts val="400"/>
              </a:spcBef>
              <a:spcAft>
                <a:spcPts val="0"/>
              </a:spcAft>
              <a:buClr>
                <a:srgbClr val="000000"/>
              </a:buClr>
              <a:buSzPts val="1350"/>
              <a:buFont typeface="Arial"/>
              <a:buNone/>
            </a:pPr>
            <a:r>
              <a:t/>
            </a:r>
            <a:endParaRPr b="0" i="0" sz="1350" u="none" cap="none" strike="noStrike">
              <a:solidFill>
                <a:srgbClr val="FF0000"/>
              </a:solidFill>
              <a:highlight>
                <a:srgbClr val="FFFFFF"/>
              </a:highlight>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FF0000"/>
              </a:solidFill>
              <a:latin typeface="Tahoma"/>
              <a:ea typeface="Tahoma"/>
              <a:cs typeface="Tahoma"/>
              <a:sym typeface="Tahoma"/>
            </a:endParaRPr>
          </a:p>
        </p:txBody>
      </p:sp>
      <p:pic>
        <p:nvPicPr>
          <p:cNvPr id="425" name="Google Shape;425;p18"/>
          <p:cNvPicPr preferRelativeResize="0"/>
          <p:nvPr/>
        </p:nvPicPr>
        <p:blipFill rotWithShape="1">
          <a:blip r:embed="rId3">
            <a:alphaModFix/>
          </a:blip>
          <a:srcRect b="0" l="0" r="0" t="0"/>
          <a:stretch/>
        </p:blipFill>
        <p:spPr>
          <a:xfrm>
            <a:off x="152400" y="1243850"/>
            <a:ext cx="5657850" cy="2524125"/>
          </a:xfrm>
          <a:prstGeom prst="rect">
            <a:avLst/>
          </a:prstGeom>
          <a:noFill/>
          <a:ln>
            <a:noFill/>
          </a:ln>
        </p:spPr>
      </p:pic>
      <p:sp>
        <p:nvSpPr>
          <p:cNvPr id="426" name="Google Shape;426;p18"/>
          <p:cNvSpPr txBox="1"/>
          <p:nvPr/>
        </p:nvSpPr>
        <p:spPr>
          <a:xfrm>
            <a:off x="5908225" y="1211025"/>
            <a:ext cx="3263100" cy="360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rgbClr val="FF0000"/>
                </a:solidFill>
                <a:highlight>
                  <a:srgbClr val="FFFFFF"/>
                </a:highlight>
                <a:latin typeface="Arial"/>
                <a:ea typeface="Arial"/>
                <a:cs typeface="Arial"/>
                <a:sym typeface="Arial"/>
              </a:rPr>
              <a:t>Considering one cluster at a time, for each feature, look for the Mode and update the new leaders</a:t>
            </a:r>
            <a:endParaRPr b="1" i="0" sz="1350" u="none" cap="none" strike="noStrike">
              <a:solidFill>
                <a:srgbClr val="FF0000"/>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350"/>
              <a:buFont typeface="Arial"/>
              <a:buNone/>
            </a:pPr>
            <a:r>
              <a:rPr b="0" i="0" lang="en-US" sz="1350" u="none" cap="none" strike="noStrike">
                <a:solidFill>
                  <a:srgbClr val="FF0000"/>
                </a:solidFill>
                <a:highlight>
                  <a:srgbClr val="FFFFFF"/>
                </a:highlight>
                <a:latin typeface="Arial"/>
                <a:ea typeface="Arial"/>
                <a:cs typeface="Arial"/>
                <a:sym typeface="Arial"/>
              </a:rPr>
              <a:t>Cluster 1 observations(P1, P2, P5) has brunette as the most observed hair color, amber as the most observed eye color, and fair as the most observed skin color.</a:t>
            </a:r>
            <a:endParaRPr b="0" i="0" sz="1350" u="none" cap="none" strike="noStrike">
              <a:solidFill>
                <a:srgbClr val="FF0000"/>
              </a:solidFill>
              <a:highlight>
                <a:srgbClr val="FFFFFF"/>
              </a:highlight>
              <a:latin typeface="Arial"/>
              <a:ea typeface="Arial"/>
              <a:cs typeface="Arial"/>
              <a:sym typeface="Arial"/>
            </a:endParaRPr>
          </a:p>
          <a:p>
            <a:pPr indent="0" lvl="0" marL="0" marR="0" rtl="0" algn="just">
              <a:lnSpc>
                <a:spcPct val="100000"/>
              </a:lnSpc>
              <a:spcBef>
                <a:spcPts val="1200"/>
              </a:spcBef>
              <a:spcAft>
                <a:spcPts val="0"/>
              </a:spcAft>
              <a:buClr>
                <a:schemeClr val="dk1"/>
              </a:buClr>
              <a:buSzPts val="1100"/>
              <a:buFont typeface="Arial"/>
              <a:buNone/>
            </a:pPr>
            <a:r>
              <a:rPr b="0" i="1" lang="en-US" sz="1350" u="none" cap="none" strike="noStrike">
                <a:solidFill>
                  <a:srgbClr val="FF0000"/>
                </a:solidFill>
                <a:highlight>
                  <a:srgbClr val="FFFFFF"/>
                </a:highlight>
                <a:latin typeface="Arial"/>
                <a:ea typeface="Arial"/>
                <a:cs typeface="Arial"/>
                <a:sym typeface="Arial"/>
              </a:rPr>
              <a:t>Note: If you observe the same occurrence of values, take the mode randomly. In our case, the observations of Cluster 2(P3, P7) have one occurrence of brown, fair skin color. I randomly chose fair as the mode.</a:t>
            </a:r>
            <a:endParaRPr b="0" i="1" sz="1350" u="none" cap="none" strike="noStrike">
              <a:solidFill>
                <a:srgbClr val="FF0000"/>
              </a:solidFill>
              <a:highlight>
                <a:srgbClr val="FFFFFF"/>
              </a:highlight>
              <a:latin typeface="Arial"/>
              <a:ea typeface="Arial"/>
              <a:cs typeface="Arial"/>
              <a:sym typeface="Arial"/>
            </a:endParaRPr>
          </a:p>
          <a:p>
            <a:pPr indent="0" lvl="0" marL="0" marR="0" rtl="0" algn="l">
              <a:lnSpc>
                <a:spcPct val="100000"/>
              </a:lnSpc>
              <a:spcBef>
                <a:spcPts val="1200"/>
              </a:spcBef>
              <a:spcAft>
                <a:spcPts val="0"/>
              </a:spcAft>
              <a:buClr>
                <a:srgbClr val="000000"/>
              </a:buClr>
              <a:buSzPts val="1350"/>
              <a:buFont typeface="Arial"/>
              <a:buNone/>
            </a:pPr>
            <a:r>
              <a:rPr b="0" i="0" lang="en-US" sz="1350" u="none" cap="none" strike="noStrike">
                <a:solidFill>
                  <a:srgbClr val="222222"/>
                </a:solidFill>
                <a:highlight>
                  <a:srgbClr val="FFFFFF"/>
                </a:highlight>
                <a:latin typeface="Arial"/>
                <a:ea typeface="Arial"/>
                <a:cs typeface="Arial"/>
                <a:sym typeface="Arial"/>
              </a:rPr>
              <a:t>.</a:t>
            </a:r>
            <a:endParaRPr b="0" i="0" sz="1400" u="none" cap="none" strike="noStrike">
              <a:solidFill>
                <a:srgbClr val="000000"/>
              </a:solidFill>
              <a:latin typeface="Tahoma"/>
              <a:ea typeface="Tahoma"/>
              <a:cs typeface="Tahoma"/>
              <a:sym typeface="Tahoma"/>
            </a:endParaRPr>
          </a:p>
        </p:txBody>
      </p:sp>
      <p:pic>
        <p:nvPicPr>
          <p:cNvPr id="427" name="Google Shape;427;p18"/>
          <p:cNvPicPr preferRelativeResize="0"/>
          <p:nvPr/>
        </p:nvPicPr>
        <p:blipFill rotWithShape="1">
          <a:blip r:embed="rId4">
            <a:alphaModFix/>
          </a:blip>
          <a:srcRect b="0" l="0" r="0" t="0"/>
          <a:stretch/>
        </p:blipFill>
        <p:spPr>
          <a:xfrm>
            <a:off x="152400" y="4668225"/>
            <a:ext cx="5562600" cy="1400175"/>
          </a:xfrm>
          <a:prstGeom prst="rect">
            <a:avLst/>
          </a:prstGeom>
          <a:noFill/>
          <a:ln>
            <a:noFill/>
          </a:ln>
        </p:spPr>
      </p:pic>
      <p:sp>
        <p:nvSpPr>
          <p:cNvPr id="428" name="Google Shape;428;p18"/>
          <p:cNvSpPr txBox="1"/>
          <p:nvPr/>
        </p:nvSpPr>
        <p:spPr>
          <a:xfrm>
            <a:off x="220425" y="6134100"/>
            <a:ext cx="2939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rgbClr val="222222"/>
                </a:solidFill>
                <a:highlight>
                  <a:srgbClr val="FFFFFF"/>
                </a:highlight>
                <a:latin typeface="Arial"/>
                <a:ea typeface="Arial"/>
                <a:cs typeface="Arial"/>
                <a:sym typeface="Arial"/>
              </a:rPr>
              <a:t>Repeat steps 2–3</a:t>
            </a:r>
            <a:endParaRPr b="1" i="0" sz="1400" u="none" cap="none" strike="noStrike">
              <a:solidFill>
                <a:srgbClr val="000000"/>
              </a:solidFill>
              <a:latin typeface="Tahoma"/>
              <a:ea typeface="Tahoma"/>
              <a:cs typeface="Tahoma"/>
              <a:sym typeface="Tahoma"/>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19"/>
          <p:cNvPicPr preferRelativeResize="0"/>
          <p:nvPr/>
        </p:nvPicPr>
        <p:blipFill rotWithShape="1">
          <a:blip r:embed="rId3">
            <a:alphaModFix/>
          </a:blip>
          <a:srcRect b="0" l="0" r="0" t="0"/>
          <a:stretch/>
        </p:blipFill>
        <p:spPr>
          <a:xfrm>
            <a:off x="1081088" y="1333500"/>
            <a:ext cx="6981825" cy="2514600"/>
          </a:xfrm>
          <a:prstGeom prst="rect">
            <a:avLst/>
          </a:prstGeom>
          <a:noFill/>
          <a:ln>
            <a:noFill/>
          </a:ln>
        </p:spPr>
      </p:pic>
      <p:sp>
        <p:nvSpPr>
          <p:cNvPr id="435" name="Google Shape;435;p19"/>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K-modes clustering  Example(Cntd..)</a:t>
            </a:r>
            <a:endParaRPr/>
          </a:p>
        </p:txBody>
      </p:sp>
      <p:sp>
        <p:nvSpPr>
          <p:cNvPr id="436" name="Google Shape;436;p19"/>
          <p:cNvSpPr txBox="1"/>
          <p:nvPr/>
        </p:nvSpPr>
        <p:spPr>
          <a:xfrm>
            <a:off x="410925" y="4144725"/>
            <a:ext cx="7905900" cy="43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50"/>
              <a:buFont typeface="Arial"/>
              <a:buNone/>
            </a:pPr>
            <a:r>
              <a:rPr b="0" i="0" lang="en-US" sz="1650" u="none" cap="none" strike="noStrike">
                <a:solidFill>
                  <a:srgbClr val="222222"/>
                </a:solidFill>
                <a:highlight>
                  <a:srgbClr val="FFFFFF"/>
                </a:highlight>
                <a:latin typeface="Arial"/>
                <a:ea typeface="Arial"/>
                <a:cs typeface="Arial"/>
                <a:sym typeface="Arial"/>
              </a:rPr>
              <a:t>We stop here as we see there is no change in the assignment of observations.</a:t>
            </a:r>
            <a:endParaRPr b="0" i="0" sz="1700" u="none" cap="none" strike="noStrike">
              <a:solidFill>
                <a:srgbClr val="000000"/>
              </a:solidFill>
              <a:latin typeface="Tahoma"/>
              <a:ea typeface="Tahoma"/>
              <a:cs typeface="Tahoma"/>
              <a:sym typeface="Tahoma"/>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98" name="Google Shape;98;p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99" name="Google Shape;99;p2"/>
          <p:cNvSpPr txBox="1"/>
          <p:nvPr>
            <p:ph type="title"/>
          </p:nvPr>
        </p:nvSpPr>
        <p:spPr>
          <a:xfrm>
            <a:off x="990600" y="304800"/>
            <a:ext cx="7297737" cy="782637"/>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What is Cluster Analysis?</a:t>
            </a:r>
            <a:endParaRPr b="0" i="0" sz="3600" u="none" cap="none" strike="noStrike">
              <a:solidFill>
                <a:schemeClr val="dk2"/>
              </a:solidFill>
              <a:latin typeface="Tahoma"/>
              <a:ea typeface="Tahoma"/>
              <a:cs typeface="Tahoma"/>
              <a:sym typeface="Tahoma"/>
            </a:endParaRPr>
          </a:p>
        </p:txBody>
      </p:sp>
      <p:sp>
        <p:nvSpPr>
          <p:cNvPr id="100" name="Google Shape;100;p2"/>
          <p:cNvSpPr txBox="1"/>
          <p:nvPr>
            <p:ph idx="1" type="body"/>
          </p:nvPr>
        </p:nvSpPr>
        <p:spPr>
          <a:xfrm>
            <a:off x="381000" y="1371600"/>
            <a:ext cx="8534400" cy="51816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1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Cluster: a collection of data objects</a:t>
            </a:r>
            <a:endParaRPr b="0" i="0" sz="2400" u="none" cap="none" strike="noStrike">
              <a:solidFill>
                <a:schemeClr val="dk1"/>
              </a:solidFill>
              <a:latin typeface="Tahoma"/>
              <a:ea typeface="Tahoma"/>
              <a:cs typeface="Tahoma"/>
              <a:sym typeface="Tahoma"/>
            </a:endParaRPr>
          </a:p>
          <a:p>
            <a:pPr indent="-285750" lvl="1" marL="742950" marR="0" rtl="0" algn="l">
              <a:lnSpc>
                <a:spcPct val="11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Similar to one another within the same cluster</a:t>
            </a:r>
            <a:endParaRPr b="0" i="0" sz="2400" u="none" cap="none" strike="noStrike">
              <a:solidFill>
                <a:schemeClr val="dk1"/>
              </a:solidFill>
              <a:latin typeface="Tahoma"/>
              <a:ea typeface="Tahoma"/>
              <a:cs typeface="Tahoma"/>
              <a:sym typeface="Tahoma"/>
            </a:endParaRPr>
          </a:p>
          <a:p>
            <a:pPr indent="-285750" lvl="1" marL="742950" marR="0" rtl="0" algn="l">
              <a:lnSpc>
                <a:spcPct val="11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Dissimilar to the objects in other clusters</a:t>
            </a:r>
            <a:endParaRPr b="0" i="0" sz="2400" u="none" cap="none" strike="noStrike">
              <a:solidFill>
                <a:schemeClr val="dk1"/>
              </a:solidFill>
              <a:latin typeface="Tahoma"/>
              <a:ea typeface="Tahoma"/>
              <a:cs typeface="Tahoma"/>
              <a:sym typeface="Tahoma"/>
            </a:endParaRPr>
          </a:p>
          <a:p>
            <a:pPr indent="-342900" lvl="0" marL="342900" marR="0" rtl="0" algn="l">
              <a:lnSpc>
                <a:spcPct val="11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Cluster analysis</a:t>
            </a:r>
            <a:endParaRPr b="0" i="0" sz="2400" u="none" cap="none" strike="noStrike">
              <a:solidFill>
                <a:schemeClr val="dk1"/>
              </a:solidFill>
              <a:latin typeface="Tahoma"/>
              <a:ea typeface="Tahoma"/>
              <a:cs typeface="Tahoma"/>
              <a:sym typeface="Tahoma"/>
            </a:endParaRPr>
          </a:p>
          <a:p>
            <a:pPr indent="-285750" lvl="1" marL="742950" marR="0" rtl="0" algn="l">
              <a:lnSpc>
                <a:spcPct val="11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Finding similarities between data according to the characteristics found in the data and grouping similar data objects into clusters</a:t>
            </a:r>
            <a:endParaRPr b="0" i="0" sz="2400" u="none" cap="none" strike="noStrike">
              <a:solidFill>
                <a:schemeClr val="dk1"/>
              </a:solidFill>
              <a:latin typeface="Tahoma"/>
              <a:ea typeface="Tahoma"/>
              <a:cs typeface="Tahoma"/>
              <a:sym typeface="Tahoma"/>
            </a:endParaRPr>
          </a:p>
          <a:p>
            <a:pPr indent="-342900" lvl="0" marL="342900" marR="0" rtl="0" algn="l">
              <a:lnSpc>
                <a:spcPct val="110000"/>
              </a:lnSpc>
              <a:spcBef>
                <a:spcPts val="480"/>
              </a:spcBef>
              <a:spcAft>
                <a:spcPts val="0"/>
              </a:spcAft>
              <a:buClr>
                <a:schemeClr val="folHlink"/>
              </a:buClr>
              <a:buSzPts val="1440"/>
              <a:buFont typeface="Noto Sans Symbols"/>
              <a:buChar char="■"/>
            </a:pPr>
            <a:r>
              <a:rPr b="0" i="0" lang="en-US" sz="2400" u="none" cap="none" strike="noStrike">
                <a:solidFill>
                  <a:schemeClr val="hlink"/>
                </a:solidFill>
                <a:latin typeface="Tahoma"/>
                <a:ea typeface="Tahoma"/>
                <a:cs typeface="Tahoma"/>
                <a:sym typeface="Tahoma"/>
              </a:rPr>
              <a:t>Unsupervised learning</a:t>
            </a:r>
            <a:r>
              <a:rPr b="0" i="0" lang="en-US" sz="2400" u="none" cap="none" strike="noStrike">
                <a:solidFill>
                  <a:schemeClr val="dk1"/>
                </a:solidFill>
                <a:latin typeface="Tahoma"/>
                <a:ea typeface="Tahoma"/>
                <a:cs typeface="Tahoma"/>
                <a:sym typeface="Tahoma"/>
              </a:rPr>
              <a:t>: no predefined classes</a:t>
            </a:r>
            <a:endParaRPr b="0" i="0" sz="24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442" name="Google Shape;442;p2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43" name="Google Shape;443;p20"/>
          <p:cNvSpPr txBox="1"/>
          <p:nvPr>
            <p:ph type="title"/>
          </p:nvPr>
        </p:nvSpPr>
        <p:spPr>
          <a:xfrm>
            <a:off x="228600" y="304800"/>
            <a:ext cx="8566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K-Me</a:t>
            </a:r>
            <a:r>
              <a:rPr lang="en-US" sz="3200"/>
              <a:t>doids Algorithm</a:t>
            </a:r>
            <a:endParaRPr sz="3200"/>
          </a:p>
        </p:txBody>
      </p:sp>
      <p:sp>
        <p:nvSpPr>
          <p:cNvPr id="444" name="Google Shape;444;p20"/>
          <p:cNvSpPr txBox="1"/>
          <p:nvPr>
            <p:ph idx="1" type="body"/>
          </p:nvPr>
        </p:nvSpPr>
        <p:spPr>
          <a:xfrm>
            <a:off x="304800" y="1154097"/>
            <a:ext cx="8919000" cy="4572000"/>
          </a:xfrm>
          <a:prstGeom prst="rect">
            <a:avLst/>
          </a:prstGeom>
          <a:noFill/>
          <a:ln>
            <a:noFill/>
          </a:ln>
        </p:spPr>
        <p:txBody>
          <a:bodyPr anchorCtr="0" anchor="t" bIns="45700" lIns="91425" spcFirstLastPara="1" rIns="91425" wrap="square" tIns="45700">
            <a:noAutofit/>
          </a:bodyPr>
          <a:lstStyle/>
          <a:p>
            <a:pPr indent="-354330" lvl="0" marL="457200" rtl="0" algn="l">
              <a:lnSpc>
                <a:spcPct val="100000"/>
              </a:lnSpc>
              <a:spcBef>
                <a:spcPts val="560"/>
              </a:spcBef>
              <a:spcAft>
                <a:spcPts val="0"/>
              </a:spcAft>
              <a:buSzPts val="1980"/>
              <a:buChar char="■"/>
            </a:pPr>
            <a:r>
              <a:rPr b="1" i="0" lang="en-US" sz="2100" u="none" cap="none" strike="noStrike">
                <a:solidFill>
                  <a:schemeClr val="dk1"/>
                </a:solidFill>
                <a:latin typeface="Arial"/>
                <a:ea typeface="Arial"/>
                <a:cs typeface="Arial"/>
                <a:sym typeface="Arial"/>
              </a:rPr>
              <a:t>K-Medoids: </a:t>
            </a:r>
            <a:r>
              <a:rPr b="0" i="0" lang="en-US" sz="2100" u="none" cap="none" strike="noStrike">
                <a:solidFill>
                  <a:schemeClr val="dk1"/>
                </a:solidFill>
                <a:latin typeface="Arial"/>
                <a:ea typeface="Arial"/>
                <a:cs typeface="Arial"/>
                <a:sym typeface="Arial"/>
              </a:rPr>
              <a:t> </a:t>
            </a:r>
            <a:r>
              <a:rPr b="0" i="0" lang="en-US" sz="2100" u="none" strike="noStrike">
                <a:latin typeface="Arial"/>
                <a:ea typeface="Arial"/>
                <a:cs typeface="Arial"/>
                <a:sym typeface="Arial"/>
              </a:rPr>
              <a:t>Instead of taking the mean value of the objects in a cluster as a reference point, we can pick actual objects to represent the clusters, using one representative object per cluster(Medoid).</a:t>
            </a:r>
            <a:endParaRPr b="0" i="0" sz="2100" u="none" strike="noStrike">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2100">
              <a:latin typeface="Arial"/>
              <a:ea typeface="Arial"/>
              <a:cs typeface="Arial"/>
              <a:sym typeface="Arial"/>
            </a:endParaRPr>
          </a:p>
          <a:p>
            <a:pPr indent="-354330" lvl="0" marL="457200" rtl="0" algn="l">
              <a:lnSpc>
                <a:spcPct val="100000"/>
              </a:lnSpc>
              <a:spcBef>
                <a:spcPts val="560"/>
              </a:spcBef>
              <a:spcAft>
                <a:spcPts val="0"/>
              </a:spcAft>
              <a:buSzPts val="1980"/>
              <a:buChar char="■"/>
            </a:pPr>
            <a:r>
              <a:rPr b="0" i="0" lang="en-US" sz="2100" u="none" strike="noStrike">
                <a:latin typeface="Arial"/>
                <a:ea typeface="Arial"/>
                <a:cs typeface="Arial"/>
                <a:sym typeface="Arial"/>
              </a:rPr>
              <a:t>Each remaining object is assigned to the cluster of which the representative object is the most similar. </a:t>
            </a:r>
            <a:endParaRPr b="0" i="0" sz="2100" u="none" strike="noStrike">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2100">
              <a:latin typeface="Arial"/>
              <a:ea typeface="Arial"/>
              <a:cs typeface="Arial"/>
              <a:sym typeface="Arial"/>
            </a:endParaRPr>
          </a:p>
          <a:p>
            <a:pPr indent="-354330" lvl="0" marL="457200" rtl="0" algn="l">
              <a:lnSpc>
                <a:spcPct val="100000"/>
              </a:lnSpc>
              <a:spcBef>
                <a:spcPts val="560"/>
              </a:spcBef>
              <a:spcAft>
                <a:spcPts val="0"/>
              </a:spcAft>
              <a:buSzPts val="1980"/>
              <a:buChar char="■"/>
            </a:pPr>
            <a:r>
              <a:rPr b="0" i="0" lang="en-US" sz="2100" u="none" strike="noStrike">
                <a:latin typeface="Arial"/>
                <a:ea typeface="Arial"/>
                <a:cs typeface="Arial"/>
                <a:sym typeface="Arial"/>
              </a:rPr>
              <a:t>The partitioning method is then performed based on the principle of </a:t>
            </a:r>
            <a:r>
              <a:rPr b="1" i="0" lang="en-US" sz="2100" u="none" strike="noStrike">
                <a:latin typeface="Arial"/>
                <a:ea typeface="Arial"/>
                <a:cs typeface="Arial"/>
                <a:sym typeface="Arial"/>
              </a:rPr>
              <a:t>minimizing the sum of the dissimilarities</a:t>
            </a:r>
            <a:r>
              <a:rPr b="0" i="0" lang="en-US" sz="2100" u="none" strike="noStrike">
                <a:latin typeface="Arial"/>
                <a:ea typeface="Arial"/>
                <a:cs typeface="Arial"/>
                <a:sym typeface="Arial"/>
              </a:rPr>
              <a:t> between each object </a:t>
            </a:r>
            <a:r>
              <a:rPr b="1" i="1" lang="en-US" sz="2100" u="none" strike="noStrike">
                <a:latin typeface="Arial"/>
                <a:ea typeface="Arial"/>
                <a:cs typeface="Arial"/>
                <a:sym typeface="Arial"/>
              </a:rPr>
              <a:t>p </a:t>
            </a:r>
            <a:r>
              <a:rPr b="0" i="0" lang="en-US" sz="2100" u="none" strike="noStrike">
                <a:latin typeface="Arial"/>
                <a:ea typeface="Arial"/>
                <a:cs typeface="Arial"/>
                <a:sym typeface="Arial"/>
              </a:rPr>
              <a:t>and its corresponding representative object.</a:t>
            </a:r>
            <a:endParaRPr sz="3100"/>
          </a:p>
          <a:p>
            <a:pPr indent="-354330" lvl="0" marL="457200" rtl="0" algn="l">
              <a:lnSpc>
                <a:spcPct val="100000"/>
              </a:lnSpc>
              <a:spcBef>
                <a:spcPts val="560"/>
              </a:spcBef>
              <a:spcAft>
                <a:spcPts val="0"/>
              </a:spcAft>
              <a:buSzPts val="1980"/>
              <a:buChar char="■"/>
            </a:pPr>
            <a:r>
              <a:rPr lang="en-US" sz="2100">
                <a:latin typeface="Arial"/>
                <a:ea typeface="Arial"/>
                <a:cs typeface="Arial"/>
                <a:sym typeface="Arial"/>
              </a:rPr>
              <a:t>A</a:t>
            </a:r>
            <a:r>
              <a:rPr b="0" i="0" lang="en-US" sz="2100" u="none" strike="noStrike">
                <a:latin typeface="Arial"/>
                <a:ea typeface="Arial"/>
                <a:cs typeface="Arial"/>
                <a:sym typeface="Arial"/>
              </a:rPr>
              <a:t>n </a:t>
            </a:r>
            <a:r>
              <a:rPr b="1" i="0" lang="en-US" sz="2100" u="none" strike="noStrike">
                <a:latin typeface="Arial"/>
                <a:ea typeface="Arial"/>
                <a:cs typeface="Arial"/>
                <a:sym typeface="Arial"/>
              </a:rPr>
              <a:t>absolute-error criterion </a:t>
            </a:r>
            <a:r>
              <a:rPr b="0" i="0" lang="en-US" sz="2100" u="none" strike="noStrike">
                <a:latin typeface="Arial"/>
                <a:ea typeface="Arial"/>
                <a:cs typeface="Arial"/>
                <a:sym typeface="Arial"/>
              </a:rPr>
              <a:t>is defined as </a:t>
            </a:r>
            <a:endParaRPr sz="3100"/>
          </a:p>
          <a:p>
            <a:pPr indent="0" lvl="0" marL="121920" rtl="0" algn="l">
              <a:lnSpc>
                <a:spcPct val="100000"/>
              </a:lnSpc>
              <a:spcBef>
                <a:spcPts val="560"/>
              </a:spcBef>
              <a:spcAft>
                <a:spcPts val="0"/>
              </a:spcAft>
              <a:buSzPts val="1680"/>
              <a:buNone/>
            </a:pPr>
            <a:r>
              <a:rPr b="0" i="0" lang="en-US" sz="2100" u="none" strike="noStrike">
                <a:latin typeface="Arial"/>
                <a:ea typeface="Arial"/>
                <a:cs typeface="Arial"/>
                <a:sym typeface="Arial"/>
              </a:rPr>
              <a:t>	</a:t>
            </a:r>
            <a:endParaRPr sz="3100"/>
          </a:p>
          <a:p>
            <a:pPr indent="0" lvl="0" marL="121920" rtl="0" algn="l">
              <a:lnSpc>
                <a:spcPct val="100000"/>
              </a:lnSpc>
              <a:spcBef>
                <a:spcPts val="560"/>
              </a:spcBef>
              <a:spcAft>
                <a:spcPts val="0"/>
              </a:spcAft>
              <a:buSzPts val="1680"/>
              <a:buNone/>
            </a:pPr>
            <a:r>
              <a:rPr b="0" i="0" lang="en-US" sz="2100" u="none" strike="noStrike">
                <a:latin typeface="Arial"/>
                <a:ea typeface="Arial"/>
                <a:cs typeface="Arial"/>
                <a:sym typeface="Arial"/>
              </a:rPr>
              <a:t>where </a:t>
            </a:r>
            <a:r>
              <a:rPr b="0" i="1" lang="en-US" sz="2100" u="none" strike="noStrike">
                <a:latin typeface="Arial"/>
                <a:ea typeface="Arial"/>
                <a:cs typeface="Arial"/>
                <a:sym typeface="Arial"/>
              </a:rPr>
              <a:t>E </a:t>
            </a:r>
            <a:r>
              <a:rPr b="0" i="0" lang="en-US" sz="2100" u="none" strike="noStrike">
                <a:latin typeface="Arial"/>
                <a:ea typeface="Arial"/>
                <a:cs typeface="Arial"/>
                <a:sym typeface="Arial"/>
              </a:rPr>
              <a:t>is the sum of the absolute error for all objects </a:t>
            </a:r>
            <a:r>
              <a:rPr b="1" i="1" lang="en-US" sz="2100" u="none" strike="noStrike">
                <a:latin typeface="Arial"/>
                <a:ea typeface="Arial"/>
                <a:cs typeface="Arial"/>
                <a:sym typeface="Arial"/>
              </a:rPr>
              <a:t>p </a:t>
            </a:r>
            <a:r>
              <a:rPr b="0" i="0" lang="en-US" sz="2100" u="none" strike="noStrike">
                <a:latin typeface="Arial"/>
                <a:ea typeface="Arial"/>
                <a:cs typeface="Arial"/>
                <a:sym typeface="Arial"/>
              </a:rPr>
              <a:t>in the data set, and </a:t>
            </a:r>
            <a:r>
              <a:rPr b="1" i="1" lang="en-US" sz="2100" u="none" strike="noStrike">
                <a:latin typeface="Arial"/>
                <a:ea typeface="Arial"/>
                <a:cs typeface="Arial"/>
                <a:sym typeface="Arial"/>
              </a:rPr>
              <a:t>oi </a:t>
            </a:r>
            <a:r>
              <a:rPr b="0" i="0" lang="en-US" sz="2100" u="none" strike="noStrike">
                <a:latin typeface="Arial"/>
                <a:ea typeface="Arial"/>
                <a:cs typeface="Arial"/>
                <a:sym typeface="Arial"/>
              </a:rPr>
              <a:t>is the representative object of </a:t>
            </a:r>
            <a:r>
              <a:rPr b="0" i="1" lang="en-US" sz="2100" u="none" strike="noStrike">
                <a:latin typeface="Arial"/>
                <a:ea typeface="Arial"/>
                <a:cs typeface="Arial"/>
                <a:sym typeface="Arial"/>
              </a:rPr>
              <a:t>Ci </a:t>
            </a:r>
            <a:r>
              <a:rPr b="0" i="0" lang="en-US" sz="2100" u="none" strike="noStrike">
                <a:latin typeface="Arial"/>
                <a:ea typeface="Arial"/>
                <a:cs typeface="Arial"/>
                <a:sym typeface="Arial"/>
              </a:rPr>
              <a:t>.</a:t>
            </a:r>
            <a:endParaRPr sz="3100"/>
          </a:p>
          <a:p>
            <a:pPr indent="0" lvl="0" marL="121920" rtl="0" algn="l">
              <a:lnSpc>
                <a:spcPct val="100000"/>
              </a:lnSpc>
              <a:spcBef>
                <a:spcPts val="560"/>
              </a:spcBef>
              <a:spcAft>
                <a:spcPts val="0"/>
              </a:spcAft>
              <a:buSzPts val="1680"/>
              <a:buNone/>
            </a:pPr>
            <a:r>
              <a:rPr b="0" i="0" lang="en-US" sz="2100" u="none" strike="noStrike">
                <a:latin typeface="Arial"/>
                <a:ea typeface="Arial"/>
                <a:cs typeface="Arial"/>
                <a:sym typeface="Arial"/>
              </a:rPr>
              <a:t> This is the basis for the </a:t>
            </a:r>
            <a:r>
              <a:rPr b="1" i="1" lang="en-US" sz="2100" u="none" strike="noStrike">
                <a:latin typeface="Arial"/>
                <a:ea typeface="Arial"/>
                <a:cs typeface="Arial"/>
                <a:sym typeface="Arial"/>
              </a:rPr>
              <a:t>k</a:t>
            </a:r>
            <a:r>
              <a:rPr b="1" i="0" lang="en-US" sz="2100" u="none" strike="noStrike">
                <a:latin typeface="Arial"/>
                <a:ea typeface="Arial"/>
                <a:cs typeface="Arial"/>
                <a:sym typeface="Arial"/>
              </a:rPr>
              <a:t>-medoids method</a:t>
            </a:r>
            <a:r>
              <a:rPr b="0" i="0" lang="en-US" sz="2100" u="none" strike="noStrike">
                <a:latin typeface="Arial"/>
                <a:ea typeface="Arial"/>
                <a:cs typeface="Arial"/>
                <a:sym typeface="Arial"/>
              </a:rPr>
              <a:t>, which groups </a:t>
            </a:r>
            <a:r>
              <a:rPr b="0" i="1" lang="en-US" sz="2100" u="none" strike="noStrike">
                <a:latin typeface="Arial"/>
                <a:ea typeface="Arial"/>
                <a:cs typeface="Arial"/>
                <a:sym typeface="Arial"/>
              </a:rPr>
              <a:t>n </a:t>
            </a:r>
            <a:r>
              <a:rPr b="0" i="0" lang="en-US" sz="2100" u="none" strike="noStrike">
                <a:latin typeface="Arial"/>
                <a:ea typeface="Arial"/>
                <a:cs typeface="Arial"/>
                <a:sym typeface="Arial"/>
              </a:rPr>
              <a:t>objects into </a:t>
            </a:r>
            <a:r>
              <a:rPr b="0" i="1" lang="en-US" sz="2100" u="none" strike="noStrike">
                <a:latin typeface="Arial"/>
                <a:ea typeface="Arial"/>
                <a:cs typeface="Arial"/>
                <a:sym typeface="Arial"/>
              </a:rPr>
              <a:t>k </a:t>
            </a:r>
            <a:r>
              <a:rPr b="0" i="0" lang="en-US" sz="2100" u="none" strike="noStrike">
                <a:latin typeface="Arial"/>
                <a:ea typeface="Arial"/>
                <a:cs typeface="Arial"/>
                <a:sym typeface="Arial"/>
              </a:rPr>
              <a:t>clusters by minimizing the absolute error</a:t>
            </a:r>
            <a:endParaRPr sz="2100">
              <a:latin typeface="Arial"/>
              <a:ea typeface="Arial"/>
              <a:cs typeface="Arial"/>
              <a:sym typeface="Arial"/>
            </a:endParaRPr>
          </a:p>
        </p:txBody>
      </p:sp>
      <p:pic>
        <p:nvPicPr>
          <p:cNvPr id="445" name="Google Shape;445;p20"/>
          <p:cNvPicPr preferRelativeResize="0"/>
          <p:nvPr/>
        </p:nvPicPr>
        <p:blipFill rotWithShape="1">
          <a:blip r:embed="rId3">
            <a:alphaModFix/>
          </a:blip>
          <a:srcRect b="0" l="0" r="0" t="0"/>
          <a:stretch/>
        </p:blipFill>
        <p:spPr>
          <a:xfrm>
            <a:off x="6222600" y="4591350"/>
            <a:ext cx="2420326" cy="757025"/>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1"/>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K-medoids,PAM</a:t>
            </a:r>
            <a:endParaRPr/>
          </a:p>
        </p:txBody>
      </p:sp>
      <p:pic>
        <p:nvPicPr>
          <p:cNvPr id="451" name="Google Shape;451;p21"/>
          <p:cNvPicPr preferRelativeResize="0"/>
          <p:nvPr/>
        </p:nvPicPr>
        <p:blipFill rotWithShape="1">
          <a:blip r:embed="rId3">
            <a:alphaModFix/>
          </a:blip>
          <a:srcRect b="0" l="0" r="0" t="0"/>
          <a:stretch/>
        </p:blipFill>
        <p:spPr>
          <a:xfrm>
            <a:off x="337350" y="2205200"/>
            <a:ext cx="8065275" cy="4658725"/>
          </a:xfrm>
          <a:prstGeom prst="rect">
            <a:avLst/>
          </a:prstGeom>
          <a:noFill/>
          <a:ln>
            <a:noFill/>
          </a:ln>
        </p:spPr>
      </p:pic>
      <p:sp>
        <p:nvSpPr>
          <p:cNvPr id="452" name="Google Shape;452;p21"/>
          <p:cNvSpPr txBox="1"/>
          <p:nvPr/>
        </p:nvSpPr>
        <p:spPr>
          <a:xfrm>
            <a:off x="374125" y="1088325"/>
            <a:ext cx="8347200" cy="1200600"/>
          </a:xfrm>
          <a:prstGeom prst="rect">
            <a:avLst/>
          </a:prstGeom>
          <a:noFill/>
          <a:ln>
            <a:noFill/>
          </a:ln>
        </p:spPr>
        <p:txBody>
          <a:bodyPr anchorCtr="0" anchor="t" bIns="91425" lIns="91425" spcFirstLastPara="1" rIns="91425" wrap="square" tIns="91425">
            <a:spAutoFit/>
          </a:bodyPr>
          <a:lstStyle/>
          <a:p>
            <a:pPr indent="-330200" lvl="0" marL="342900" marR="0" rtl="0" algn="just">
              <a:lnSpc>
                <a:spcPct val="100000"/>
              </a:lnSpc>
              <a:spcBef>
                <a:spcPts val="0"/>
              </a:spcBef>
              <a:spcAft>
                <a:spcPts val="0"/>
              </a:spcAft>
              <a:buClr>
                <a:schemeClr val="folHlink"/>
              </a:buClr>
              <a:buSzPts val="1200"/>
              <a:buFont typeface="Noto Sans Symbols"/>
              <a:buChar char="■"/>
            </a:pPr>
            <a:r>
              <a:rPr b="0" i="0" lang="en-US" sz="1800" u="none" cap="none" strike="noStrike">
                <a:solidFill>
                  <a:schemeClr val="dk1"/>
                </a:solidFill>
                <a:latin typeface="Tahoma"/>
                <a:ea typeface="Tahoma"/>
                <a:cs typeface="Tahoma"/>
                <a:sym typeface="Tahoma"/>
              </a:rPr>
              <a:t>A </a:t>
            </a:r>
            <a:r>
              <a:rPr b="0" i="0" lang="en-US" sz="1800" u="sng" cap="none" strike="noStrike">
                <a:solidFill>
                  <a:schemeClr val="hlink"/>
                </a:solidFill>
                <a:latin typeface="Tahoma"/>
                <a:ea typeface="Tahoma"/>
                <a:cs typeface="Tahoma"/>
                <a:sym typeface="Tahoma"/>
                <a:hlinkClick r:id="rId4"/>
              </a:rPr>
              <a:t>medoid</a:t>
            </a:r>
            <a:r>
              <a:rPr b="0" i="0" lang="en-US" sz="1800" u="none" cap="none" strike="noStrike">
                <a:solidFill>
                  <a:schemeClr val="dk1"/>
                </a:solidFill>
                <a:latin typeface="Tahoma"/>
                <a:ea typeface="Tahoma"/>
                <a:cs typeface="Tahoma"/>
                <a:sym typeface="Tahoma"/>
              </a:rPr>
              <a:t> of a finite dataset is a data point from this set, whose average dissimilarity to all the data points is minimal i.e. it is the most centrally located point in the set.</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ahoma"/>
              <a:ea typeface="Tahoma"/>
              <a:cs typeface="Tahoma"/>
              <a:sym typeface="Tahoma"/>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2"/>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 K-medoids,PAM</a:t>
            </a:r>
            <a:endParaRPr/>
          </a:p>
        </p:txBody>
      </p:sp>
      <p:sp>
        <p:nvSpPr>
          <p:cNvPr id="458" name="Google Shape;458;p22"/>
          <p:cNvSpPr txBox="1"/>
          <p:nvPr/>
        </p:nvSpPr>
        <p:spPr>
          <a:xfrm>
            <a:off x="206825" y="1600200"/>
            <a:ext cx="721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459" name="Google Shape;459;p22"/>
          <p:cNvSpPr txBox="1"/>
          <p:nvPr/>
        </p:nvSpPr>
        <p:spPr>
          <a:xfrm>
            <a:off x="193225" y="1423300"/>
            <a:ext cx="9021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ahoma"/>
                <a:ea typeface="Tahoma"/>
                <a:cs typeface="Tahoma"/>
                <a:sym typeface="Tahoma"/>
              </a:rPr>
              <a:t>Given D={1,2,6,7,8,10,15,17,20}   Form 3 clusters using k-medoid algorithm.</a:t>
            </a:r>
            <a:endParaRPr b="0" i="0" sz="20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ahoma"/>
                <a:ea typeface="Tahoma"/>
                <a:cs typeface="Tahoma"/>
                <a:sym typeface="Tahoma"/>
              </a:rPr>
              <a:t>Assume initial medoids as 6,7 8 respectively for K1,K2,and K3.</a:t>
            </a:r>
            <a:endParaRPr b="0" i="0" sz="2000" u="none" cap="none" strike="noStrike">
              <a:solidFill>
                <a:srgbClr val="000000"/>
              </a:solidFill>
              <a:latin typeface="Tahoma"/>
              <a:ea typeface="Tahoma"/>
              <a:cs typeface="Tahoma"/>
              <a:sym typeface="Tahoma"/>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465" name="Google Shape;465;p23"/>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466" name="Google Shape;466;p2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67" name="Google Shape;467;p23"/>
          <p:cNvSpPr txBox="1"/>
          <p:nvPr>
            <p:ph type="title"/>
          </p:nvPr>
        </p:nvSpPr>
        <p:spPr>
          <a:xfrm>
            <a:off x="609600" y="228600"/>
            <a:ext cx="7848600" cy="762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What Is the Problem with PAM?</a:t>
            </a:r>
            <a:endParaRPr b="0" i="0" sz="3600" u="none" cap="none" strike="noStrike">
              <a:solidFill>
                <a:schemeClr val="dk2"/>
              </a:solidFill>
              <a:latin typeface="Tahoma"/>
              <a:ea typeface="Tahoma"/>
              <a:cs typeface="Tahoma"/>
              <a:sym typeface="Tahoma"/>
            </a:endParaRPr>
          </a:p>
        </p:txBody>
      </p:sp>
      <p:sp>
        <p:nvSpPr>
          <p:cNvPr id="468" name="Google Shape;468;p23"/>
          <p:cNvSpPr txBox="1"/>
          <p:nvPr>
            <p:ph idx="1" type="body"/>
          </p:nvPr>
        </p:nvSpPr>
        <p:spPr>
          <a:xfrm>
            <a:off x="381000" y="1524000"/>
            <a:ext cx="8763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folHlink"/>
              </a:buClr>
              <a:buSzPts val="1640"/>
              <a:buFont typeface="Noto Sans Symbols"/>
              <a:buChar char="■"/>
            </a:pPr>
            <a:r>
              <a:rPr lang="en-US" sz="2000"/>
              <a:t>Adv: </a:t>
            </a:r>
            <a:r>
              <a:rPr b="0" i="0" lang="en-US" sz="2000" u="none" cap="none" strike="noStrike">
                <a:solidFill>
                  <a:schemeClr val="dk1"/>
                </a:solidFill>
                <a:latin typeface="Tahoma"/>
                <a:ea typeface="Tahoma"/>
                <a:cs typeface="Tahoma"/>
                <a:sym typeface="Tahoma"/>
              </a:rPr>
              <a:t>PAM is more robust than k-means in the presence of noise and outliers because a medoid is less influenced by outliers or other extreme values than a mean</a:t>
            </a:r>
            <a:endParaRPr b="0" i="0" sz="2000" u="none" cap="none" strike="noStrike">
              <a:solidFill>
                <a:schemeClr val="dk1"/>
              </a:solidFill>
              <a:latin typeface="Tahoma"/>
              <a:ea typeface="Tahoma"/>
              <a:cs typeface="Tahoma"/>
              <a:sym typeface="Tahoma"/>
            </a:endParaRPr>
          </a:p>
          <a:p>
            <a:pPr indent="0" lvl="0" marL="457200" marR="0" rtl="0" algn="l">
              <a:lnSpc>
                <a:spcPct val="120000"/>
              </a:lnSpc>
              <a:spcBef>
                <a:spcPts val="0"/>
              </a:spcBef>
              <a:spcAft>
                <a:spcPts val="0"/>
              </a:spcAft>
              <a:buSzPts val="1680"/>
              <a:buNone/>
            </a:pPr>
            <a:r>
              <a:t/>
            </a:r>
            <a:endParaRPr sz="2000"/>
          </a:p>
          <a:p>
            <a:pPr indent="-342900" lvl="0" marL="342900" marR="0" rtl="0" algn="l">
              <a:lnSpc>
                <a:spcPct val="120000"/>
              </a:lnSpc>
              <a:spcBef>
                <a:spcPts val="480"/>
              </a:spcBef>
              <a:spcAft>
                <a:spcPts val="0"/>
              </a:spcAft>
              <a:buClr>
                <a:schemeClr val="folHlink"/>
              </a:buClr>
              <a:buSzPts val="1640"/>
              <a:buFont typeface="Noto Sans Symbols"/>
              <a:buChar char="■"/>
            </a:pPr>
            <a:r>
              <a:rPr lang="en-US" sz="2000"/>
              <a:t>Disadv:</a:t>
            </a:r>
            <a:r>
              <a:rPr b="0" i="0" lang="en-US" sz="2000" u="none" cap="none" strike="noStrike">
                <a:solidFill>
                  <a:schemeClr val="dk1"/>
                </a:solidFill>
                <a:latin typeface="Tahoma"/>
                <a:ea typeface="Tahoma"/>
                <a:cs typeface="Tahoma"/>
                <a:sym typeface="Tahoma"/>
              </a:rPr>
              <a:t>P</a:t>
            </a:r>
            <a:r>
              <a:rPr lang="en-US" sz="2000"/>
              <a:t>AM</a:t>
            </a:r>
            <a:r>
              <a:rPr b="0" i="0" lang="en-US" sz="2000" u="none" cap="none" strike="noStrike">
                <a:solidFill>
                  <a:schemeClr val="dk1"/>
                </a:solidFill>
                <a:latin typeface="Tahoma"/>
                <a:ea typeface="Tahoma"/>
                <a:cs typeface="Tahoma"/>
                <a:sym typeface="Tahoma"/>
              </a:rPr>
              <a:t> works efficiently for small data sets but does not </a:t>
            </a:r>
            <a:r>
              <a:rPr b="1" i="0" lang="en-US" sz="2000" u="none" cap="none" strike="noStrike">
                <a:solidFill>
                  <a:schemeClr val="dk1"/>
                </a:solidFill>
                <a:latin typeface="Tahoma"/>
                <a:ea typeface="Tahoma"/>
                <a:cs typeface="Tahoma"/>
                <a:sym typeface="Tahoma"/>
              </a:rPr>
              <a:t>scale well</a:t>
            </a:r>
            <a:r>
              <a:rPr b="0" i="0" lang="en-US" sz="2000" u="none" cap="none" strike="noStrike">
                <a:solidFill>
                  <a:schemeClr val="dk1"/>
                </a:solidFill>
                <a:latin typeface="Tahoma"/>
                <a:ea typeface="Tahoma"/>
                <a:cs typeface="Tahoma"/>
                <a:sym typeface="Tahoma"/>
              </a:rPr>
              <a:t> for large data sets.</a:t>
            </a:r>
            <a:endParaRPr sz="2000"/>
          </a:p>
          <a:p>
            <a:pPr indent="-298450" lvl="1" marL="742950" marR="0" rtl="0" algn="l">
              <a:lnSpc>
                <a:spcPct val="120000"/>
              </a:lnSpc>
              <a:spcBef>
                <a:spcPts val="480"/>
              </a:spcBef>
              <a:spcAft>
                <a:spcPts val="0"/>
              </a:spcAft>
              <a:buClr>
                <a:schemeClr val="hlink"/>
              </a:buClr>
              <a:buSzPts val="1520"/>
              <a:buFont typeface="Noto Sans Symbols"/>
              <a:buChar char="■"/>
            </a:pPr>
            <a:r>
              <a:rPr b="0" i="0" lang="en-US" sz="2000" u="none" cap="none" strike="noStrike">
                <a:solidFill>
                  <a:schemeClr val="dk1"/>
                </a:solidFill>
                <a:latin typeface="Tahoma"/>
                <a:ea typeface="Tahoma"/>
                <a:cs typeface="Tahoma"/>
                <a:sym typeface="Tahoma"/>
              </a:rPr>
              <a:t>O(k(n-k)</a:t>
            </a:r>
            <a:r>
              <a:rPr b="0" baseline="30000" i="0" lang="en-US" sz="2000" u="none" cap="none" strike="noStrike">
                <a:solidFill>
                  <a:schemeClr val="dk1"/>
                </a:solidFill>
                <a:latin typeface="Tahoma"/>
                <a:ea typeface="Tahoma"/>
                <a:cs typeface="Tahoma"/>
                <a:sym typeface="Tahoma"/>
              </a:rPr>
              <a:t>2</a:t>
            </a:r>
            <a:r>
              <a:rPr b="0" i="0" lang="en-US" sz="2000" u="none" cap="none" strike="noStrike">
                <a:solidFill>
                  <a:schemeClr val="dk1"/>
                </a:solidFill>
                <a:latin typeface="Tahoma"/>
                <a:ea typeface="Tahoma"/>
                <a:cs typeface="Tahoma"/>
                <a:sym typeface="Tahoma"/>
              </a:rPr>
              <a:t> ) for each iteration : very costly computation for large  n and k</a:t>
            </a:r>
            <a:r>
              <a:rPr lang="en-US" sz="2000"/>
              <a:t>  </a:t>
            </a:r>
            <a:r>
              <a:rPr b="0" i="0" lang="en-US" sz="2000" u="none" cap="none" strike="noStrike">
                <a:solidFill>
                  <a:schemeClr val="dk1"/>
                </a:solidFill>
                <a:latin typeface="Tahoma"/>
                <a:ea typeface="Tahoma"/>
                <a:cs typeface="Tahoma"/>
                <a:sym typeface="Tahoma"/>
              </a:rPr>
              <a:t>where n is # of data objects and ,k is # of clusters</a:t>
            </a:r>
            <a:endParaRPr sz="2000"/>
          </a:p>
          <a:p>
            <a:pPr indent="-342900" lvl="0" marL="342900" marR="0" rtl="0" algn="l">
              <a:lnSpc>
                <a:spcPct val="100000"/>
              </a:lnSpc>
              <a:spcBef>
                <a:spcPts val="1200"/>
              </a:spcBef>
              <a:spcAft>
                <a:spcPts val="0"/>
              </a:spcAft>
              <a:buClr>
                <a:schemeClr val="folHlink"/>
              </a:buClr>
              <a:buSzPts val="1640"/>
              <a:buFont typeface="Noto Sans Symbols"/>
              <a:buChar char="➔"/>
            </a:pPr>
            <a:r>
              <a:rPr b="0" i="0" lang="en-US" sz="2000" u="none" cap="none" strike="noStrike">
                <a:solidFill>
                  <a:schemeClr val="dk1"/>
                </a:solidFill>
                <a:latin typeface="Tahoma"/>
                <a:ea typeface="Tahoma"/>
                <a:cs typeface="Tahoma"/>
                <a:sym typeface="Tahoma"/>
              </a:rPr>
              <a:t>To deal with large data sets,a sampling based m</a:t>
            </a:r>
            <a:r>
              <a:rPr lang="en-US" sz="2000"/>
              <a:t>ethod </a:t>
            </a:r>
            <a:r>
              <a:rPr b="0" i="0" lang="en-US" sz="2000" u="none" cap="none" strike="noStrike">
                <a:solidFill>
                  <a:schemeClr val="dk1"/>
                </a:solidFill>
                <a:latin typeface="Tahoma"/>
                <a:ea typeface="Tahoma"/>
                <a:cs typeface="Tahoma"/>
                <a:sym typeface="Tahoma"/>
              </a:rPr>
              <a:t>called CLARA </a:t>
            </a:r>
            <a:r>
              <a:rPr lang="en-US" sz="2000"/>
              <a:t>can be used.</a:t>
            </a:r>
            <a:endParaRPr sz="2000"/>
          </a:p>
          <a:p>
            <a:pPr indent="-342900" lvl="0" marL="342900" marR="0" rtl="0" algn="l">
              <a:lnSpc>
                <a:spcPct val="100000"/>
              </a:lnSpc>
              <a:spcBef>
                <a:spcPts val="1200"/>
              </a:spcBef>
              <a:spcAft>
                <a:spcPts val="0"/>
              </a:spcAft>
              <a:buClr>
                <a:schemeClr val="folHlink"/>
              </a:buClr>
              <a:buSzPts val="1440"/>
              <a:buFont typeface="Noto Sans Symbols"/>
              <a:buNone/>
            </a:pPr>
            <a:r>
              <a:rPr b="0" i="0" lang="en-US" sz="2000" u="none" cap="none" strike="noStrike">
                <a:solidFill>
                  <a:schemeClr val="dk1"/>
                </a:solidFill>
                <a:latin typeface="Tahoma"/>
                <a:ea typeface="Tahoma"/>
                <a:cs typeface="Tahoma"/>
                <a:sym typeface="Tahoma"/>
              </a:rPr>
              <a:t>	</a:t>
            </a:r>
            <a:r>
              <a:rPr lang="en-US" sz="2000"/>
              <a:t>	</a:t>
            </a:r>
            <a:endParaRPr sz="2000"/>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474" name="Google Shape;474;p2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75" name="Google Shape;475;p24"/>
          <p:cNvSpPr txBox="1"/>
          <p:nvPr>
            <p:ph type="title"/>
          </p:nvPr>
        </p:nvSpPr>
        <p:spPr>
          <a:xfrm>
            <a:off x="609600" y="228600"/>
            <a:ext cx="7848600" cy="762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CLARA</a:t>
            </a:r>
            <a:endParaRPr b="0" i="0" sz="3600" u="none" cap="none" strike="noStrike">
              <a:solidFill>
                <a:schemeClr val="dk2"/>
              </a:solidFill>
              <a:latin typeface="Tahoma"/>
              <a:ea typeface="Tahoma"/>
              <a:cs typeface="Tahoma"/>
              <a:sym typeface="Tahoma"/>
            </a:endParaRPr>
          </a:p>
        </p:txBody>
      </p:sp>
      <p:sp>
        <p:nvSpPr>
          <p:cNvPr id="476" name="Google Shape;476;p24"/>
          <p:cNvSpPr txBox="1"/>
          <p:nvPr>
            <p:ph idx="1" type="body"/>
          </p:nvPr>
        </p:nvSpPr>
        <p:spPr>
          <a:xfrm>
            <a:off x="304800" y="1214050"/>
            <a:ext cx="8763000" cy="4724400"/>
          </a:xfrm>
          <a:prstGeom prst="rect">
            <a:avLst/>
          </a:prstGeom>
          <a:noFill/>
          <a:ln>
            <a:noFill/>
          </a:ln>
        </p:spPr>
        <p:txBody>
          <a:bodyPr anchorCtr="0" anchor="t" bIns="45700" lIns="91425" spcFirstLastPara="1" rIns="91425" wrap="square" tIns="45700">
            <a:noAutofit/>
          </a:bodyPr>
          <a:lstStyle/>
          <a:p>
            <a:pPr indent="-342900" lvl="0" marL="457200" rtl="0" algn="just">
              <a:lnSpc>
                <a:spcPct val="100000"/>
              </a:lnSpc>
              <a:spcBef>
                <a:spcPts val="0"/>
              </a:spcBef>
              <a:spcAft>
                <a:spcPts val="0"/>
              </a:spcAft>
              <a:buClr>
                <a:schemeClr val="dk1"/>
              </a:buClr>
              <a:buSzPts val="1800"/>
              <a:buFont typeface="Arial"/>
              <a:buChar char="■"/>
            </a:pPr>
            <a:r>
              <a:rPr b="1" lang="en-US" sz="1800">
                <a:highlight>
                  <a:srgbClr val="FFFFFF"/>
                </a:highlight>
                <a:latin typeface="Arial"/>
                <a:ea typeface="Arial"/>
                <a:cs typeface="Arial"/>
                <a:sym typeface="Arial"/>
              </a:rPr>
              <a:t>CLARA</a:t>
            </a:r>
            <a:r>
              <a:rPr lang="en-US" sz="1800">
                <a:highlight>
                  <a:srgbClr val="FFFFFF"/>
                </a:highlight>
                <a:latin typeface="Arial"/>
                <a:ea typeface="Arial"/>
                <a:cs typeface="Arial"/>
                <a:sym typeface="Arial"/>
              </a:rPr>
              <a:t> (Clustering Large Applications,is an extension to </a:t>
            </a:r>
            <a:r>
              <a:rPr lang="en-US" sz="1800">
                <a:solidFill>
                  <a:schemeClr val="hlink"/>
                </a:solidFill>
                <a:highlight>
                  <a:srgbClr val="FFFFFF"/>
                </a:highlight>
                <a:uFill>
                  <a:noFill/>
                </a:uFill>
                <a:latin typeface="Arial"/>
                <a:ea typeface="Arial"/>
                <a:cs typeface="Arial"/>
                <a:sym typeface="Arial"/>
                <a:hlinkClick r:id="rId3"/>
              </a:rPr>
              <a:t>k-medoids (PAM)</a:t>
            </a:r>
            <a:r>
              <a:rPr lang="en-US" sz="1800">
                <a:highlight>
                  <a:srgbClr val="FFFFFF"/>
                </a:highlight>
                <a:latin typeface="Arial"/>
                <a:ea typeface="Arial"/>
                <a:cs typeface="Arial"/>
                <a:sym typeface="Arial"/>
              </a:rPr>
              <a:t> methods to deal with data containing a large number of objects (more than several thousand observations) in order to reduce computing time and RAM storage problem. This is achieved using the sampling approach.</a:t>
            </a:r>
            <a:endParaRPr sz="1800">
              <a:highlight>
                <a:srgbClr val="FFFFFF"/>
              </a:highlight>
              <a:latin typeface="Arial"/>
              <a:ea typeface="Arial"/>
              <a:cs typeface="Arial"/>
              <a:sym typeface="Arial"/>
            </a:endParaRPr>
          </a:p>
          <a:p>
            <a:pPr indent="0" lvl="0" marL="457200" rtl="0" algn="just">
              <a:lnSpc>
                <a:spcPct val="100000"/>
              </a:lnSpc>
              <a:spcBef>
                <a:spcPts val="0"/>
              </a:spcBef>
              <a:spcAft>
                <a:spcPts val="0"/>
              </a:spcAft>
              <a:buSzPts val="1680"/>
              <a:buNone/>
            </a:pPr>
            <a:r>
              <a:t/>
            </a:r>
            <a:endParaRPr sz="1800">
              <a:highlight>
                <a:srgbClr val="FFFFFF"/>
              </a:highlight>
              <a:latin typeface="Arial"/>
              <a:ea typeface="Arial"/>
              <a:cs typeface="Arial"/>
              <a:sym typeface="Arial"/>
            </a:endParaRPr>
          </a:p>
          <a:p>
            <a:pPr indent="-342900" lvl="0" marL="457200" rtl="0" algn="just">
              <a:lnSpc>
                <a:spcPct val="100000"/>
              </a:lnSpc>
              <a:spcBef>
                <a:spcPts val="0"/>
              </a:spcBef>
              <a:spcAft>
                <a:spcPts val="0"/>
              </a:spcAft>
              <a:buClr>
                <a:schemeClr val="dk1"/>
              </a:buClr>
              <a:buSzPts val="1800"/>
              <a:buFont typeface="Arial"/>
              <a:buChar char="■"/>
            </a:pPr>
            <a:r>
              <a:rPr lang="en-US" sz="1800">
                <a:highlight>
                  <a:srgbClr val="FFFFFF"/>
                </a:highlight>
                <a:latin typeface="Arial"/>
                <a:ea typeface="Arial"/>
                <a:cs typeface="Arial"/>
                <a:sym typeface="Arial"/>
              </a:rPr>
              <a:t>Instead of finding medoids for the entire data set, CLARA considers a small sample of the data with fixed size (</a:t>
            </a:r>
            <a:r>
              <a:rPr i="1" lang="en-US" sz="1800">
                <a:highlight>
                  <a:srgbClr val="FFFFFF"/>
                </a:highlight>
                <a:latin typeface="Arial"/>
                <a:ea typeface="Arial"/>
                <a:cs typeface="Arial"/>
                <a:sym typeface="Arial"/>
              </a:rPr>
              <a:t>sampsize</a:t>
            </a:r>
            <a:r>
              <a:rPr lang="en-US" sz="1800">
                <a:highlight>
                  <a:srgbClr val="FFFFFF"/>
                </a:highlight>
                <a:latin typeface="Arial"/>
                <a:ea typeface="Arial"/>
                <a:cs typeface="Arial"/>
                <a:sym typeface="Arial"/>
              </a:rPr>
              <a:t>) and applies the PAM algorithm to generate an optimal set of medoids for the sample.</a:t>
            </a:r>
            <a:endParaRPr sz="1800">
              <a:highlight>
                <a:srgbClr val="FFFFFF"/>
              </a:highlight>
              <a:latin typeface="Arial"/>
              <a:ea typeface="Arial"/>
              <a:cs typeface="Arial"/>
              <a:sym typeface="Arial"/>
            </a:endParaRPr>
          </a:p>
          <a:p>
            <a:pPr indent="0" lvl="0" marL="457200" rtl="0" algn="just">
              <a:lnSpc>
                <a:spcPct val="100000"/>
              </a:lnSpc>
              <a:spcBef>
                <a:spcPts val="0"/>
              </a:spcBef>
              <a:spcAft>
                <a:spcPts val="0"/>
              </a:spcAft>
              <a:buSzPts val="1680"/>
              <a:buNone/>
            </a:pPr>
            <a:r>
              <a:t/>
            </a:r>
            <a:endParaRPr sz="1800">
              <a:highlight>
                <a:srgbClr val="FFFFFF"/>
              </a:highlight>
              <a:latin typeface="Arial"/>
              <a:ea typeface="Arial"/>
              <a:cs typeface="Arial"/>
              <a:sym typeface="Arial"/>
            </a:endParaRPr>
          </a:p>
          <a:p>
            <a:pPr indent="-342900" lvl="0" marL="457200" rtl="0" algn="just">
              <a:lnSpc>
                <a:spcPct val="100000"/>
              </a:lnSpc>
              <a:spcBef>
                <a:spcPts val="0"/>
              </a:spcBef>
              <a:spcAft>
                <a:spcPts val="0"/>
              </a:spcAft>
              <a:buClr>
                <a:schemeClr val="dk1"/>
              </a:buClr>
              <a:buSzPts val="1800"/>
              <a:buFont typeface="Arial"/>
              <a:buChar char="■"/>
            </a:pPr>
            <a:r>
              <a:rPr lang="en-US" sz="1800">
                <a:highlight>
                  <a:srgbClr val="FFFFFF"/>
                </a:highlight>
                <a:latin typeface="Arial"/>
                <a:ea typeface="Arial"/>
                <a:cs typeface="Arial"/>
                <a:sym typeface="Arial"/>
              </a:rPr>
              <a:t>The quality of resulting medoids is measured by the average dissimilarity between every object in the entire data set and the medoid of its cluster, defined as the cost function.</a:t>
            </a:r>
            <a:endParaRPr sz="1800">
              <a:highlight>
                <a:srgbClr val="FFFFFF"/>
              </a:highlight>
              <a:latin typeface="Arial"/>
              <a:ea typeface="Arial"/>
              <a:cs typeface="Arial"/>
              <a:sym typeface="Arial"/>
            </a:endParaRPr>
          </a:p>
          <a:p>
            <a:pPr indent="0" lvl="0" marL="457200" rtl="0" algn="just">
              <a:lnSpc>
                <a:spcPct val="100000"/>
              </a:lnSpc>
              <a:spcBef>
                <a:spcPts val="0"/>
              </a:spcBef>
              <a:spcAft>
                <a:spcPts val="0"/>
              </a:spcAft>
              <a:buSzPts val="1680"/>
              <a:buNone/>
            </a:pPr>
            <a:r>
              <a:t/>
            </a:r>
            <a:endParaRPr sz="1800">
              <a:highlight>
                <a:srgbClr val="FFFFFF"/>
              </a:highlight>
              <a:latin typeface="Arial"/>
              <a:ea typeface="Arial"/>
              <a:cs typeface="Arial"/>
              <a:sym typeface="Arial"/>
            </a:endParaRPr>
          </a:p>
          <a:p>
            <a:pPr indent="-342900" lvl="0" marL="457200" rtl="0" algn="just">
              <a:lnSpc>
                <a:spcPct val="100000"/>
              </a:lnSpc>
              <a:spcBef>
                <a:spcPts val="0"/>
              </a:spcBef>
              <a:spcAft>
                <a:spcPts val="0"/>
              </a:spcAft>
              <a:buClr>
                <a:schemeClr val="dk1"/>
              </a:buClr>
              <a:buSzPts val="1800"/>
              <a:buFont typeface="Arial"/>
              <a:buChar char="■"/>
            </a:pPr>
            <a:r>
              <a:rPr lang="en-US" sz="1800">
                <a:highlight>
                  <a:srgbClr val="FFFFFF"/>
                </a:highlight>
                <a:latin typeface="Arial"/>
                <a:ea typeface="Arial"/>
                <a:cs typeface="Arial"/>
                <a:sym typeface="Arial"/>
              </a:rPr>
              <a:t>CLARA repeats the sampling and clustering processes for a pre-specified number of times in order to minimize the sampling bias. The final clustering results correspond to the set of medoids with the minimal cost. </a:t>
            </a:r>
            <a:endParaRPr sz="1800">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5"/>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CLARA Algorithm</a:t>
            </a:r>
            <a:endParaRPr/>
          </a:p>
        </p:txBody>
      </p:sp>
      <p:sp>
        <p:nvSpPr>
          <p:cNvPr id="483" name="Google Shape;483;p25"/>
          <p:cNvSpPr txBox="1"/>
          <p:nvPr>
            <p:ph idx="1" type="body"/>
          </p:nvPr>
        </p:nvSpPr>
        <p:spPr>
          <a:xfrm>
            <a:off x="57300" y="1371600"/>
            <a:ext cx="9144000" cy="5105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Arial"/>
              <a:buAutoNum type="arabicPeriod"/>
            </a:pPr>
            <a:r>
              <a:rPr lang="en-US" sz="2000">
                <a:latin typeface="Arial"/>
                <a:ea typeface="Arial"/>
                <a:cs typeface="Arial"/>
                <a:sym typeface="Arial"/>
              </a:rPr>
              <a:t>Create randomly, from the original dataset, multiple subsets with fixed size (sampsize)</a:t>
            </a:r>
            <a:endParaRPr sz="2000">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AutoNum type="arabicPeriod"/>
            </a:pPr>
            <a:r>
              <a:rPr lang="en-US" sz="2000">
                <a:latin typeface="Arial"/>
                <a:ea typeface="Arial"/>
                <a:cs typeface="Arial"/>
                <a:sym typeface="Arial"/>
              </a:rPr>
              <a:t>Compute PAM algorithm on each subset and choose the corresponding k representative objects (medoids). Assign each observation of the entire data set to the closest medoid.</a:t>
            </a:r>
            <a:endParaRPr sz="2000">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AutoNum type="arabicPeriod"/>
            </a:pPr>
            <a:r>
              <a:rPr lang="en-US" sz="2000">
                <a:latin typeface="Arial"/>
                <a:ea typeface="Arial"/>
                <a:cs typeface="Arial"/>
                <a:sym typeface="Arial"/>
              </a:rPr>
              <a:t>Calculate the mean (or the sum) of the dissimilarities of the observations to their closest medoid. This is used as a measure of the goodness of the clustering.</a:t>
            </a:r>
            <a:endParaRPr sz="2000">
              <a:latin typeface="Arial"/>
              <a:ea typeface="Arial"/>
              <a:cs typeface="Arial"/>
              <a:sym typeface="Arial"/>
            </a:endParaRPr>
          </a:p>
          <a:p>
            <a:pPr indent="-355600" lvl="0" marL="457200" rtl="0" algn="l">
              <a:lnSpc>
                <a:spcPct val="115000"/>
              </a:lnSpc>
              <a:spcBef>
                <a:spcPts val="0"/>
              </a:spcBef>
              <a:spcAft>
                <a:spcPts val="0"/>
              </a:spcAft>
              <a:buClr>
                <a:schemeClr val="dk1"/>
              </a:buClr>
              <a:buSzPts val="2000"/>
              <a:buFont typeface="Arial"/>
              <a:buAutoNum type="arabicPeriod"/>
            </a:pPr>
            <a:r>
              <a:rPr lang="en-US" sz="2000">
                <a:latin typeface="Arial"/>
                <a:ea typeface="Arial"/>
                <a:cs typeface="Arial"/>
                <a:sym typeface="Arial"/>
              </a:rPr>
              <a:t>Retain the sub-dataset for which the mean (or sum) is minimal. A further analysis is carried out on the final partition.</a:t>
            </a:r>
            <a:endParaRPr sz="2000">
              <a:latin typeface="Arial"/>
              <a:ea typeface="Arial"/>
              <a:cs typeface="Arial"/>
              <a:sym typeface="Arial"/>
            </a:endParaRPr>
          </a:p>
          <a:p>
            <a:pPr indent="0" lvl="0" marL="0" rtl="0" algn="l">
              <a:lnSpc>
                <a:spcPct val="100000"/>
              </a:lnSpc>
              <a:spcBef>
                <a:spcPts val="1500"/>
              </a:spcBef>
              <a:spcAft>
                <a:spcPts val="0"/>
              </a:spcAft>
              <a:buSzPts val="1680"/>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6"/>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489" name="Google Shape;489;p2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90" name="Google Shape;490;p26"/>
          <p:cNvSpPr txBox="1"/>
          <p:nvPr>
            <p:ph type="title"/>
          </p:nvPr>
        </p:nvSpPr>
        <p:spPr>
          <a:xfrm>
            <a:off x="609600" y="228600"/>
            <a:ext cx="7848600" cy="762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CLARA</a:t>
            </a:r>
            <a:endParaRPr b="0" i="0" sz="3600" u="none" cap="none" strike="noStrike">
              <a:solidFill>
                <a:schemeClr val="dk2"/>
              </a:solidFill>
              <a:latin typeface="Tahoma"/>
              <a:ea typeface="Tahoma"/>
              <a:cs typeface="Tahoma"/>
              <a:sym typeface="Tahoma"/>
            </a:endParaRPr>
          </a:p>
        </p:txBody>
      </p:sp>
      <p:sp>
        <p:nvSpPr>
          <p:cNvPr id="491" name="Google Shape;491;p26"/>
          <p:cNvSpPr txBox="1"/>
          <p:nvPr>
            <p:ph idx="1" type="body"/>
          </p:nvPr>
        </p:nvSpPr>
        <p:spPr>
          <a:xfrm>
            <a:off x="304800" y="1214050"/>
            <a:ext cx="8763000" cy="4724400"/>
          </a:xfrm>
          <a:prstGeom prst="rect">
            <a:avLst/>
          </a:prstGeom>
          <a:noFill/>
          <a:ln>
            <a:noFill/>
          </a:ln>
        </p:spPr>
        <p:txBody>
          <a:bodyPr anchorCtr="0" anchor="t" bIns="45700" lIns="91425" spcFirstLastPara="1" rIns="91425" wrap="square" tIns="45700">
            <a:noAutofit/>
          </a:bodyPr>
          <a:lstStyle/>
          <a:p>
            <a:pPr indent="-354330" lvl="0" marL="457200" rtl="0" algn="just">
              <a:lnSpc>
                <a:spcPct val="100000"/>
              </a:lnSpc>
              <a:spcBef>
                <a:spcPts val="560"/>
              </a:spcBef>
              <a:spcAft>
                <a:spcPts val="0"/>
              </a:spcAft>
              <a:buSzPts val="1980"/>
              <a:buChar char="■"/>
            </a:pPr>
            <a:r>
              <a:rPr b="0" i="0" lang="en-US" sz="2100" u="none" strike="noStrike">
                <a:latin typeface="Arial"/>
                <a:ea typeface="Arial"/>
                <a:cs typeface="Arial"/>
                <a:sym typeface="Arial"/>
              </a:rPr>
              <a:t>The complexity of computing the medoids on a random sample is   </a:t>
            </a:r>
            <a:r>
              <a:rPr b="0" i="1" lang="en-US" sz="2100" u="none" strike="noStrike">
                <a:latin typeface="Arial"/>
                <a:ea typeface="Arial"/>
                <a:cs typeface="Arial"/>
                <a:sym typeface="Arial"/>
              </a:rPr>
              <a:t>O</a:t>
            </a:r>
            <a:r>
              <a:rPr lang="en-US" sz="2100">
                <a:latin typeface="Arial"/>
                <a:ea typeface="Arial"/>
                <a:cs typeface="Arial"/>
                <a:sym typeface="Arial"/>
              </a:rPr>
              <a:t>(</a:t>
            </a:r>
            <a:r>
              <a:rPr b="0" i="1" lang="en-US" sz="2100" u="none" strike="noStrike">
                <a:latin typeface="Arial"/>
                <a:ea typeface="Arial"/>
                <a:cs typeface="Arial"/>
                <a:sym typeface="Arial"/>
              </a:rPr>
              <a:t>ks</a:t>
            </a:r>
            <a:r>
              <a:rPr b="0" baseline="30000" i="0" lang="en-US" sz="2100" u="none" strike="noStrike">
                <a:latin typeface="Arial"/>
                <a:ea typeface="Arial"/>
                <a:cs typeface="Arial"/>
                <a:sym typeface="Arial"/>
              </a:rPr>
              <a:t>2</a:t>
            </a:r>
            <a:r>
              <a:rPr b="0" i="0" lang="en-US" sz="2100" u="none" strike="noStrike">
                <a:latin typeface="Arial"/>
                <a:ea typeface="Arial"/>
                <a:cs typeface="Arial"/>
                <a:sym typeface="Arial"/>
              </a:rPr>
              <a:t> </a:t>
            </a:r>
            <a:r>
              <a:rPr lang="en-US" sz="2100">
                <a:latin typeface="Arial"/>
                <a:ea typeface="Arial"/>
                <a:cs typeface="Arial"/>
                <a:sym typeface="Arial"/>
              </a:rPr>
              <a:t>+</a:t>
            </a:r>
            <a:r>
              <a:rPr b="0" i="1" lang="en-US" sz="2100" u="none" strike="noStrike">
                <a:latin typeface="Arial"/>
                <a:ea typeface="Arial"/>
                <a:cs typeface="Arial"/>
                <a:sym typeface="Arial"/>
              </a:rPr>
              <a:t>k</a:t>
            </a:r>
            <a:r>
              <a:rPr b="0" i="0" lang="en-US" sz="2100" u="none" strike="noStrike">
                <a:latin typeface="Arial"/>
                <a:ea typeface="Arial"/>
                <a:cs typeface="Arial"/>
                <a:sym typeface="Arial"/>
              </a:rPr>
              <a:t>.(</a:t>
            </a:r>
            <a:r>
              <a:rPr i="1" lang="en-US" sz="2100">
                <a:latin typeface="Arial"/>
                <a:ea typeface="Arial"/>
                <a:cs typeface="Arial"/>
                <a:sym typeface="Arial"/>
              </a:rPr>
              <a:t>n-</a:t>
            </a:r>
            <a:r>
              <a:rPr b="0" i="1" lang="en-US" sz="2100" u="none" strike="noStrike">
                <a:latin typeface="Arial"/>
                <a:ea typeface="Arial"/>
                <a:cs typeface="Arial"/>
                <a:sym typeface="Arial"/>
              </a:rPr>
              <a:t>k</a:t>
            </a:r>
            <a:r>
              <a:rPr lang="en-US" sz="2100">
                <a:latin typeface="Arial"/>
                <a:ea typeface="Arial"/>
                <a:cs typeface="Arial"/>
                <a:sym typeface="Arial"/>
              </a:rPr>
              <a:t>))</a:t>
            </a:r>
            <a:r>
              <a:rPr b="0" i="0" lang="en-US" sz="2100" u="none" strike="noStrike">
                <a:latin typeface="Arial"/>
                <a:ea typeface="Arial"/>
                <a:cs typeface="Arial"/>
                <a:sym typeface="Arial"/>
              </a:rPr>
              <a:t>, where </a:t>
            </a:r>
            <a:r>
              <a:rPr b="0" i="1" lang="en-US" sz="2100" u="none" strike="noStrike">
                <a:latin typeface="Arial"/>
                <a:ea typeface="Arial"/>
                <a:cs typeface="Arial"/>
                <a:sym typeface="Arial"/>
              </a:rPr>
              <a:t>s </a:t>
            </a:r>
            <a:r>
              <a:rPr b="0" i="0" lang="en-US" sz="2100" u="none" strike="noStrike">
                <a:latin typeface="Arial"/>
                <a:ea typeface="Arial"/>
                <a:cs typeface="Arial"/>
                <a:sym typeface="Arial"/>
              </a:rPr>
              <a:t>is the size of the sample, </a:t>
            </a:r>
            <a:r>
              <a:rPr b="0" i="1" lang="en-US" sz="2100" u="none" strike="noStrike">
                <a:latin typeface="Arial"/>
                <a:ea typeface="Arial"/>
                <a:cs typeface="Arial"/>
                <a:sym typeface="Arial"/>
              </a:rPr>
              <a:t>k </a:t>
            </a:r>
            <a:r>
              <a:rPr b="0" i="0" lang="en-US" sz="2100" u="none" strike="noStrike">
                <a:latin typeface="Arial"/>
                <a:ea typeface="Arial"/>
                <a:cs typeface="Arial"/>
                <a:sym typeface="Arial"/>
              </a:rPr>
              <a:t>is the number of clusters, and </a:t>
            </a:r>
            <a:r>
              <a:rPr b="0" i="1" lang="en-US" sz="2100" u="none" strike="noStrike">
                <a:latin typeface="Arial"/>
                <a:ea typeface="Arial"/>
                <a:cs typeface="Arial"/>
                <a:sym typeface="Arial"/>
              </a:rPr>
              <a:t>n </a:t>
            </a:r>
            <a:r>
              <a:rPr b="0" i="0" lang="en-US" sz="2100" u="none" strike="noStrike">
                <a:latin typeface="Arial"/>
                <a:ea typeface="Arial"/>
                <a:cs typeface="Arial"/>
                <a:sym typeface="Arial"/>
              </a:rPr>
              <a:t>is the total number of objects. </a:t>
            </a:r>
            <a:endParaRPr b="0" i="0" sz="2100" u="none" strike="noStrike">
              <a:latin typeface="Arial"/>
              <a:ea typeface="Arial"/>
              <a:cs typeface="Arial"/>
              <a:sym typeface="Arial"/>
            </a:endParaRPr>
          </a:p>
          <a:p>
            <a:pPr indent="0" lvl="0" marL="457200" rtl="0" algn="just">
              <a:lnSpc>
                <a:spcPct val="100000"/>
              </a:lnSpc>
              <a:spcBef>
                <a:spcPts val="560"/>
              </a:spcBef>
              <a:spcAft>
                <a:spcPts val="0"/>
              </a:spcAft>
              <a:buSzPts val="1680"/>
              <a:buNone/>
            </a:pPr>
            <a:r>
              <a:t/>
            </a:r>
            <a:endParaRPr sz="2100">
              <a:latin typeface="Arial"/>
              <a:ea typeface="Arial"/>
              <a:cs typeface="Arial"/>
              <a:sym typeface="Arial"/>
            </a:endParaRPr>
          </a:p>
          <a:p>
            <a:pPr indent="-354330" lvl="0" marL="457200" rtl="0" algn="just">
              <a:lnSpc>
                <a:spcPct val="100000"/>
              </a:lnSpc>
              <a:spcBef>
                <a:spcPts val="560"/>
              </a:spcBef>
              <a:spcAft>
                <a:spcPts val="0"/>
              </a:spcAft>
              <a:buSzPts val="1980"/>
              <a:buChar char="■"/>
            </a:pPr>
            <a:r>
              <a:rPr b="0" i="0" lang="en-US" sz="2100" u="none" strike="noStrike">
                <a:latin typeface="Arial"/>
                <a:ea typeface="Arial"/>
                <a:cs typeface="Arial"/>
                <a:sym typeface="Arial"/>
              </a:rPr>
              <a:t>The effectiveness of CLARA depends on the sample size.</a:t>
            </a:r>
            <a:endParaRPr b="0" i="0" sz="2100" u="none" strike="noStrike">
              <a:latin typeface="Arial"/>
              <a:ea typeface="Arial"/>
              <a:cs typeface="Arial"/>
              <a:sym typeface="Arial"/>
            </a:endParaRPr>
          </a:p>
          <a:p>
            <a:pPr indent="0" lvl="0" marL="457200" rtl="0" algn="just">
              <a:lnSpc>
                <a:spcPct val="100000"/>
              </a:lnSpc>
              <a:spcBef>
                <a:spcPts val="560"/>
              </a:spcBef>
              <a:spcAft>
                <a:spcPts val="0"/>
              </a:spcAft>
              <a:buSzPts val="1680"/>
              <a:buNone/>
            </a:pPr>
            <a:r>
              <a:t/>
            </a:r>
            <a:endParaRPr sz="2100">
              <a:latin typeface="Arial"/>
              <a:ea typeface="Arial"/>
              <a:cs typeface="Arial"/>
              <a:sym typeface="Arial"/>
            </a:endParaRPr>
          </a:p>
          <a:p>
            <a:pPr indent="-354330" lvl="0" marL="457200" rtl="0" algn="just">
              <a:lnSpc>
                <a:spcPct val="100000"/>
              </a:lnSpc>
              <a:spcBef>
                <a:spcPts val="560"/>
              </a:spcBef>
              <a:spcAft>
                <a:spcPts val="0"/>
              </a:spcAft>
              <a:buSzPts val="1980"/>
              <a:buChar char="■"/>
            </a:pPr>
            <a:r>
              <a:rPr b="0" i="0" lang="en-US" sz="2100" u="none" strike="noStrike">
                <a:latin typeface="Arial"/>
                <a:ea typeface="Arial"/>
                <a:cs typeface="Arial"/>
                <a:sym typeface="Arial"/>
              </a:rPr>
              <a:t>If an object is one of the best </a:t>
            </a:r>
            <a:r>
              <a:rPr b="0" i="1" lang="en-US" sz="2100" u="none" strike="noStrike">
                <a:latin typeface="Arial"/>
                <a:ea typeface="Arial"/>
                <a:cs typeface="Arial"/>
                <a:sym typeface="Arial"/>
              </a:rPr>
              <a:t>k</a:t>
            </a:r>
            <a:r>
              <a:rPr b="0" i="0" lang="en-US" sz="2100" u="none" strike="noStrike">
                <a:latin typeface="Arial"/>
                <a:ea typeface="Arial"/>
                <a:cs typeface="Arial"/>
                <a:sym typeface="Arial"/>
              </a:rPr>
              <a:t>-medoids but is not selected during sampling, CLARA will never find the best clustering.(Example </a:t>
            </a:r>
            <a:r>
              <a:rPr lang="en-US" sz="2100">
                <a:latin typeface="Arial"/>
                <a:ea typeface="Arial"/>
                <a:cs typeface="Arial"/>
                <a:sym typeface="Arial"/>
              </a:rPr>
              <a:t>to demonstrate the same)</a:t>
            </a:r>
            <a:endParaRPr sz="3100"/>
          </a:p>
          <a:p>
            <a:pPr indent="-228600" lvl="0" marL="457200" rtl="0" algn="just">
              <a:lnSpc>
                <a:spcPct val="100000"/>
              </a:lnSpc>
              <a:spcBef>
                <a:spcPts val="560"/>
              </a:spcBef>
              <a:spcAft>
                <a:spcPts val="0"/>
              </a:spcAft>
              <a:buSzPts val="1980"/>
              <a:buNone/>
            </a:pPr>
            <a:r>
              <a:t/>
            </a:r>
            <a:endParaRPr sz="3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7"/>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497" name="Google Shape;497;p2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98" name="Google Shape;498;p27"/>
          <p:cNvSpPr txBox="1"/>
          <p:nvPr>
            <p:ph type="title"/>
          </p:nvPr>
        </p:nvSpPr>
        <p:spPr>
          <a:xfrm>
            <a:off x="609600" y="228600"/>
            <a:ext cx="7848600" cy="762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CLARANS</a:t>
            </a:r>
            <a:endParaRPr b="0" i="0" sz="3600" u="none" cap="none" strike="noStrike">
              <a:solidFill>
                <a:schemeClr val="dk2"/>
              </a:solidFill>
              <a:latin typeface="Tahoma"/>
              <a:ea typeface="Tahoma"/>
              <a:cs typeface="Tahoma"/>
              <a:sym typeface="Tahoma"/>
            </a:endParaRPr>
          </a:p>
        </p:txBody>
      </p:sp>
      <p:sp>
        <p:nvSpPr>
          <p:cNvPr id="499" name="Google Shape;499;p27"/>
          <p:cNvSpPr txBox="1"/>
          <p:nvPr>
            <p:ph idx="1" type="body"/>
          </p:nvPr>
        </p:nvSpPr>
        <p:spPr>
          <a:xfrm>
            <a:off x="304800" y="1214050"/>
            <a:ext cx="8763000" cy="4724400"/>
          </a:xfrm>
          <a:prstGeom prst="rect">
            <a:avLst/>
          </a:prstGeom>
          <a:noFill/>
          <a:ln>
            <a:noFill/>
          </a:ln>
        </p:spPr>
        <p:txBody>
          <a:bodyPr anchorCtr="0" anchor="t" bIns="45700" lIns="91425" spcFirstLastPara="1" rIns="91425" wrap="square" tIns="45700">
            <a:noAutofit/>
          </a:bodyPr>
          <a:lstStyle/>
          <a:p>
            <a:pPr indent="-354330" lvl="0" marL="457200" rtl="0" algn="just">
              <a:lnSpc>
                <a:spcPct val="100000"/>
              </a:lnSpc>
              <a:spcBef>
                <a:spcPts val="560"/>
              </a:spcBef>
              <a:spcAft>
                <a:spcPts val="0"/>
              </a:spcAft>
              <a:buSzPts val="1980"/>
              <a:buChar char="■"/>
            </a:pPr>
            <a:r>
              <a:rPr b="0" i="0" lang="en-US" sz="2100" u="none" strike="noStrike">
                <a:latin typeface="Arial"/>
                <a:ea typeface="Arial"/>
                <a:cs typeface="Arial"/>
                <a:sym typeface="Arial"/>
              </a:rPr>
              <a:t>A randomized algorithm called </a:t>
            </a:r>
            <a:r>
              <a:rPr b="1" i="0" lang="en-US" sz="2100" u="none" strike="noStrike">
                <a:latin typeface="Arial"/>
                <a:ea typeface="Arial"/>
                <a:cs typeface="Arial"/>
                <a:sym typeface="Arial"/>
              </a:rPr>
              <a:t>CLARANS </a:t>
            </a:r>
            <a:r>
              <a:rPr b="0" i="0" lang="en-US" sz="2100" u="none" strike="noStrike">
                <a:latin typeface="Arial"/>
                <a:ea typeface="Arial"/>
                <a:cs typeface="Arial"/>
                <a:sym typeface="Arial"/>
              </a:rPr>
              <a:t>(</a:t>
            </a:r>
            <a:r>
              <a:rPr b="1" i="0" lang="en-US" sz="2100" u="none" strike="noStrike">
                <a:latin typeface="Arial"/>
                <a:ea typeface="Arial"/>
                <a:cs typeface="Arial"/>
                <a:sym typeface="Arial"/>
              </a:rPr>
              <a:t>C</a:t>
            </a:r>
            <a:r>
              <a:rPr b="0" i="0" lang="en-US" sz="2100" u="none" strike="noStrike">
                <a:latin typeface="Arial"/>
                <a:ea typeface="Arial"/>
                <a:cs typeface="Arial"/>
                <a:sym typeface="Arial"/>
              </a:rPr>
              <a:t>lustering </a:t>
            </a:r>
            <a:r>
              <a:rPr b="1" i="0" lang="en-US" sz="2100" u="none" strike="noStrike">
                <a:latin typeface="Arial"/>
                <a:ea typeface="Arial"/>
                <a:cs typeface="Arial"/>
                <a:sym typeface="Arial"/>
              </a:rPr>
              <a:t>L</a:t>
            </a:r>
            <a:r>
              <a:rPr b="0" i="0" lang="en-US" sz="2100" u="none" strike="noStrike">
                <a:latin typeface="Arial"/>
                <a:ea typeface="Arial"/>
                <a:cs typeface="Arial"/>
                <a:sym typeface="Arial"/>
              </a:rPr>
              <a:t>arge </a:t>
            </a:r>
            <a:r>
              <a:rPr b="1" i="0" lang="en-US" sz="2100" u="none" strike="noStrike">
                <a:latin typeface="Arial"/>
                <a:ea typeface="Arial"/>
                <a:cs typeface="Arial"/>
                <a:sym typeface="Arial"/>
              </a:rPr>
              <a:t>A</a:t>
            </a:r>
            <a:r>
              <a:rPr b="0" i="0" lang="en-US" sz="2100" u="none" strike="noStrike">
                <a:latin typeface="Arial"/>
                <a:ea typeface="Arial"/>
                <a:cs typeface="Arial"/>
                <a:sym typeface="Arial"/>
              </a:rPr>
              <a:t>pplications based upon </a:t>
            </a:r>
            <a:r>
              <a:rPr b="1" i="0" lang="en-US" sz="2100" u="none" strike="noStrike">
                <a:latin typeface="Arial"/>
                <a:ea typeface="Arial"/>
                <a:cs typeface="Arial"/>
                <a:sym typeface="Arial"/>
              </a:rPr>
              <a:t>RAN</a:t>
            </a:r>
            <a:r>
              <a:rPr b="0" i="0" lang="en-US" sz="2100" u="none" strike="noStrike">
                <a:latin typeface="Arial"/>
                <a:ea typeface="Arial"/>
                <a:cs typeface="Arial"/>
                <a:sym typeface="Arial"/>
              </a:rPr>
              <a:t>domized </a:t>
            </a:r>
            <a:r>
              <a:rPr b="1" i="0" lang="en-US" sz="2100" u="none" strike="noStrike">
                <a:latin typeface="Arial"/>
                <a:ea typeface="Arial"/>
                <a:cs typeface="Arial"/>
                <a:sym typeface="Arial"/>
              </a:rPr>
              <a:t>S</a:t>
            </a:r>
            <a:r>
              <a:rPr b="0" i="0" lang="en-US" sz="2100" u="none" strike="noStrike">
                <a:latin typeface="Arial"/>
                <a:ea typeface="Arial"/>
                <a:cs typeface="Arial"/>
                <a:sym typeface="Arial"/>
              </a:rPr>
              <a:t>earch) presents a trade-off between the cost and the effectiveness of using samples to obtain clustering.</a:t>
            </a:r>
            <a:endParaRPr b="0" i="0" sz="2100" u="none" strike="noStrike">
              <a:latin typeface="Arial"/>
              <a:ea typeface="Arial"/>
              <a:cs typeface="Arial"/>
              <a:sym typeface="Arial"/>
            </a:endParaRPr>
          </a:p>
          <a:p>
            <a:pPr indent="0" lvl="0" marL="457200" rtl="0" algn="just">
              <a:lnSpc>
                <a:spcPct val="100000"/>
              </a:lnSpc>
              <a:spcBef>
                <a:spcPts val="560"/>
              </a:spcBef>
              <a:spcAft>
                <a:spcPts val="0"/>
              </a:spcAft>
              <a:buSzPts val="1680"/>
              <a:buNone/>
            </a:pPr>
            <a:r>
              <a:t/>
            </a:r>
            <a:endParaRPr sz="21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8"/>
          <p:cNvSpPr txBox="1"/>
          <p:nvPr>
            <p:ph idx="1" type="body"/>
          </p:nvPr>
        </p:nvSpPr>
        <p:spPr>
          <a:xfrm>
            <a:off x="70750" y="76200"/>
            <a:ext cx="9073200" cy="6640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800"/>
              </a:spcBef>
              <a:spcAft>
                <a:spcPts val="0"/>
              </a:spcAft>
              <a:buClr>
                <a:schemeClr val="dk1"/>
              </a:buClr>
              <a:buSzPts val="1100"/>
              <a:buFont typeface="Arial"/>
              <a:buNone/>
            </a:pPr>
            <a:r>
              <a:rPr lang="en-US" sz="2000">
                <a:highlight>
                  <a:srgbClr val="FFFFFF"/>
                </a:highlight>
                <a:latin typeface="Times New Roman"/>
                <a:ea typeface="Times New Roman"/>
                <a:cs typeface="Times New Roman"/>
                <a:sym typeface="Times New Roman"/>
              </a:rPr>
              <a:t>Steps of CLARANS algorithm</a:t>
            </a:r>
            <a:endParaRPr sz="2000">
              <a:highlight>
                <a:srgbClr val="FFFFFF"/>
              </a:highlight>
              <a:latin typeface="Times New Roman"/>
              <a:ea typeface="Times New Roman"/>
              <a:cs typeface="Times New Roman"/>
              <a:sym typeface="Times New Roman"/>
            </a:endParaRPr>
          </a:p>
          <a:p>
            <a:pPr indent="-355600" lvl="0" marL="457200" rtl="0" algn="l">
              <a:lnSpc>
                <a:spcPct val="115000"/>
              </a:lnSpc>
              <a:spcBef>
                <a:spcPts val="400"/>
              </a:spcBef>
              <a:spcAft>
                <a:spcPts val="0"/>
              </a:spcAft>
              <a:buClr>
                <a:schemeClr val="dk1"/>
              </a:buClr>
              <a:buSzPts val="2000"/>
              <a:buFont typeface="Times New Roman"/>
              <a:buAutoNum type="arabicPeriod"/>
            </a:pPr>
            <a:r>
              <a:rPr lang="en-US" sz="2000">
                <a:highlight>
                  <a:srgbClr val="FFFFFF"/>
                </a:highlight>
                <a:latin typeface="Times New Roman"/>
                <a:ea typeface="Times New Roman"/>
                <a:cs typeface="Times New Roman"/>
                <a:sym typeface="Times New Roman"/>
              </a:rPr>
              <a:t>Select ‘k’ random data points and label them as medoids for the time being.</a:t>
            </a:r>
            <a:endParaRPr sz="2000">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AutoNum type="arabicPeriod"/>
            </a:pPr>
            <a:r>
              <a:rPr lang="en-US" sz="2000">
                <a:highlight>
                  <a:srgbClr val="FFFFFF"/>
                </a:highlight>
                <a:latin typeface="Times New Roman"/>
                <a:ea typeface="Times New Roman"/>
                <a:cs typeface="Times New Roman"/>
                <a:sym typeface="Times New Roman"/>
              </a:rPr>
              <a:t>Select a random point say ‘a’ from the points picked in step (1), and another point say ‘b’ which is not included in those points. </a:t>
            </a:r>
            <a:endParaRPr sz="2000">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AutoNum type="arabicPeriod"/>
            </a:pPr>
            <a:r>
              <a:rPr lang="en-US" sz="2000">
                <a:highlight>
                  <a:srgbClr val="FFFFFF"/>
                </a:highlight>
                <a:latin typeface="Times New Roman"/>
                <a:ea typeface="Times New Roman"/>
                <a:cs typeface="Times New Roman"/>
                <a:sym typeface="Times New Roman"/>
              </a:rPr>
              <a:t>We would already have the sum of distances of point ‘a’ from all other points since that computation is required for selecting the points in step (1). Perform similar computation for point ‘b’.</a:t>
            </a:r>
            <a:endParaRPr sz="2000">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AutoNum type="arabicPeriod"/>
            </a:pPr>
            <a:r>
              <a:rPr lang="en-US" sz="2000">
                <a:highlight>
                  <a:srgbClr val="FFFFFF"/>
                </a:highlight>
                <a:latin typeface="Times New Roman"/>
                <a:ea typeface="Times New Roman"/>
                <a:cs typeface="Times New Roman"/>
                <a:sym typeface="Times New Roman"/>
              </a:rPr>
              <a:t>If the sum of distances from all other points for point ‘b’ turns out to be less than that for point ‘a’, replace ‘a’ by ‘b’.</a:t>
            </a:r>
            <a:endParaRPr sz="2000">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AutoNum type="arabicPeriod"/>
            </a:pPr>
            <a:r>
              <a:rPr lang="en-US" sz="2000">
                <a:highlight>
                  <a:srgbClr val="FFFFFF"/>
                </a:highlight>
                <a:latin typeface="Times New Roman"/>
                <a:ea typeface="Times New Roman"/>
                <a:cs typeface="Times New Roman"/>
                <a:sym typeface="Times New Roman"/>
              </a:rPr>
              <a:t>The algorithm performs such a randomized search of medoids ‘x’ times where ‘x’ denotes the number of local minima computed, i.e. number of iterations to be performed, which we specify as a parameter. The set of medoids obtained after such ‘x’ number of steps is termed as ‘local optimum’.</a:t>
            </a:r>
            <a:endParaRPr sz="2000">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AutoNum type="arabicPeriod"/>
            </a:pPr>
            <a:r>
              <a:rPr lang="en-US" sz="2000">
                <a:highlight>
                  <a:srgbClr val="FFFFFF"/>
                </a:highlight>
                <a:latin typeface="Times New Roman"/>
                <a:ea typeface="Times New Roman"/>
                <a:cs typeface="Times New Roman"/>
                <a:sym typeface="Times New Roman"/>
              </a:rPr>
              <a:t>A counter is incremented every time a replacement of points is made. The process of examining the points for possible replacement is repeated till the counter does not exceed the maximum number of neighbors to be examined (specified as a parameter).</a:t>
            </a:r>
            <a:endParaRPr sz="2000">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AutoNum type="arabicPeriod"/>
            </a:pPr>
            <a:r>
              <a:rPr lang="en-US" sz="2000">
                <a:highlight>
                  <a:srgbClr val="FFFFFF"/>
                </a:highlight>
                <a:latin typeface="Times New Roman"/>
                <a:ea typeface="Times New Roman"/>
                <a:cs typeface="Times New Roman"/>
                <a:sym typeface="Times New Roman"/>
              </a:rPr>
              <a:t>The set of medoids obtained when the algorithm stops is the best local optimum choice of medoids.</a:t>
            </a:r>
            <a:endParaRPr sz="2000">
              <a:highlight>
                <a:srgbClr val="FFFFFF"/>
              </a:highlight>
              <a:latin typeface="Times New Roman"/>
              <a:ea typeface="Times New Roman"/>
              <a:cs typeface="Times New Roman"/>
              <a:sym typeface="Times New Roman"/>
            </a:endParaRPr>
          </a:p>
          <a:p>
            <a:pPr indent="0" lvl="0" marL="0" rtl="0" algn="l">
              <a:lnSpc>
                <a:spcPct val="100000"/>
              </a:lnSpc>
              <a:spcBef>
                <a:spcPts val="560"/>
              </a:spcBef>
              <a:spcAft>
                <a:spcPts val="0"/>
              </a:spcAft>
              <a:buSzPts val="1680"/>
              <a:buNone/>
            </a:pPr>
            <a:r>
              <a:t/>
            </a:r>
            <a:endParaRPr sz="20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9"/>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512" name="Google Shape;512;p29"/>
          <p:cNvSpPr txBox="1"/>
          <p:nvPr>
            <p:ph idx="1" type="body"/>
          </p:nvPr>
        </p:nvSpPr>
        <p:spPr>
          <a:xfrm>
            <a:off x="381000" y="1371600"/>
            <a:ext cx="83820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513" name="Google Shape;513;p29"/>
          <p:cNvPicPr preferRelativeResize="0"/>
          <p:nvPr/>
        </p:nvPicPr>
        <p:blipFill rotWithShape="1">
          <a:blip r:embed="rId3">
            <a:alphaModFix/>
          </a:blip>
          <a:srcRect b="-16802" l="0" r="0" t="-952"/>
          <a:stretch/>
        </p:blipFill>
        <p:spPr>
          <a:xfrm>
            <a:off x="185750" y="180636"/>
            <a:ext cx="8772525" cy="6496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06" name="Google Shape;106;p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7" name="Google Shape;107;p3"/>
          <p:cNvSpPr txBox="1"/>
          <p:nvPr>
            <p:ph type="title"/>
          </p:nvPr>
        </p:nvSpPr>
        <p:spPr>
          <a:xfrm>
            <a:off x="990600" y="228600"/>
            <a:ext cx="7297737" cy="782637"/>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Clustering Applications</a:t>
            </a:r>
            <a:endParaRPr b="0" i="0" sz="3200" u="none" cap="none" strike="noStrike">
              <a:solidFill>
                <a:schemeClr val="dk2"/>
              </a:solidFill>
              <a:latin typeface="Tahoma"/>
              <a:ea typeface="Tahoma"/>
              <a:cs typeface="Tahoma"/>
              <a:sym typeface="Tahoma"/>
            </a:endParaRPr>
          </a:p>
        </p:txBody>
      </p:sp>
      <p:sp>
        <p:nvSpPr>
          <p:cNvPr id="108" name="Google Shape;108;p3"/>
          <p:cNvSpPr txBox="1"/>
          <p:nvPr>
            <p:ph idx="1" type="body"/>
          </p:nvPr>
        </p:nvSpPr>
        <p:spPr>
          <a:xfrm>
            <a:off x="80225" y="1371600"/>
            <a:ext cx="9063900" cy="51054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chemeClr val="folHlink"/>
              </a:buClr>
              <a:buSzPts val="2000"/>
              <a:buFont typeface="Noto Sans Symbols"/>
              <a:buChar char="■"/>
            </a:pPr>
            <a:r>
              <a:rPr b="1" i="0" lang="en-US" sz="2000" u="none" cap="none" strike="noStrike">
                <a:solidFill>
                  <a:schemeClr val="dk1"/>
                </a:solidFill>
              </a:rPr>
              <a:t>Business Intelligence:</a:t>
            </a:r>
            <a:r>
              <a:rPr i="0" lang="en-US" sz="2000" u="none" cap="none" strike="noStrike">
                <a:solidFill>
                  <a:schemeClr val="dk1"/>
                </a:solidFill>
              </a:rPr>
              <a:t> To organize a large no of customers into groups.</a:t>
            </a:r>
            <a:endParaRPr i="0" sz="2000" u="none" cap="none" strike="noStrike">
              <a:solidFill>
                <a:schemeClr val="dk1"/>
              </a:solidFill>
            </a:endParaRPr>
          </a:p>
          <a:p>
            <a:pPr indent="0" lvl="0" marL="457200" marR="0" rtl="0" algn="l">
              <a:lnSpc>
                <a:spcPct val="100000"/>
              </a:lnSpc>
              <a:spcBef>
                <a:spcPts val="0"/>
              </a:spcBef>
              <a:spcAft>
                <a:spcPts val="0"/>
              </a:spcAft>
              <a:buSzPts val="1680"/>
              <a:buNone/>
            </a:pPr>
            <a:r>
              <a:t/>
            </a:r>
            <a:endParaRPr sz="2000"/>
          </a:p>
          <a:p>
            <a:pPr indent="-342900" lvl="0" marL="342900" marR="0" rtl="0" algn="l">
              <a:lnSpc>
                <a:spcPct val="100000"/>
              </a:lnSpc>
              <a:spcBef>
                <a:spcPts val="0"/>
              </a:spcBef>
              <a:spcAft>
                <a:spcPts val="0"/>
              </a:spcAft>
              <a:buClr>
                <a:schemeClr val="folHlink"/>
              </a:buClr>
              <a:buSzPts val="2000"/>
              <a:buFont typeface="Noto Sans Symbols"/>
              <a:buChar char="■"/>
            </a:pPr>
            <a:r>
              <a:rPr b="1" i="0" lang="en-US" sz="2000" u="none" cap="none" strike="noStrike">
                <a:solidFill>
                  <a:schemeClr val="dk1"/>
                </a:solidFill>
              </a:rPr>
              <a:t>Image Pattern Recognition:</a:t>
            </a:r>
            <a:r>
              <a:rPr i="0" lang="en-US" sz="2000" u="none" cap="none" strike="noStrike">
                <a:solidFill>
                  <a:schemeClr val="dk1"/>
                </a:solidFill>
              </a:rPr>
              <a:t> </a:t>
            </a:r>
            <a:r>
              <a:rPr lang="en-US" sz="2000"/>
              <a:t>handwritten</a:t>
            </a:r>
            <a:r>
              <a:rPr i="0" lang="en-US" sz="2000" u="none" cap="none" strike="noStrike">
                <a:solidFill>
                  <a:schemeClr val="dk1"/>
                </a:solidFill>
              </a:rPr>
              <a:t> character recognition systems</a:t>
            </a:r>
            <a:r>
              <a:rPr lang="en-US" sz="2000"/>
              <a:t> to improve overall recognition accuracy using multiple models based on multiple subclasses/clusters.</a:t>
            </a:r>
            <a:endParaRPr i="0" sz="2000" u="none" cap="none" strike="noStrike">
              <a:solidFill>
                <a:schemeClr val="dk1"/>
              </a:solidFill>
            </a:endParaRPr>
          </a:p>
          <a:p>
            <a:pPr indent="0" lvl="0" marL="457200" marR="0" rtl="0" algn="l">
              <a:lnSpc>
                <a:spcPct val="100000"/>
              </a:lnSpc>
              <a:spcBef>
                <a:spcPts val="0"/>
              </a:spcBef>
              <a:spcAft>
                <a:spcPts val="0"/>
              </a:spcAft>
              <a:buSzPts val="1680"/>
              <a:buNone/>
            </a:pPr>
            <a:r>
              <a:t/>
            </a:r>
            <a:endParaRPr sz="2000"/>
          </a:p>
          <a:p>
            <a:pPr indent="-342900" lvl="0" marL="342900" marR="0" rtl="0" algn="l">
              <a:lnSpc>
                <a:spcPct val="100000"/>
              </a:lnSpc>
              <a:spcBef>
                <a:spcPts val="0"/>
              </a:spcBef>
              <a:spcAft>
                <a:spcPts val="0"/>
              </a:spcAft>
              <a:buClr>
                <a:schemeClr val="folHlink"/>
              </a:buClr>
              <a:buSzPts val="2000"/>
              <a:buFont typeface="Noto Sans Symbols"/>
              <a:buChar char="■"/>
            </a:pPr>
            <a:r>
              <a:rPr b="1" lang="en-US" sz="2000"/>
              <a:t>Web Search:</a:t>
            </a:r>
            <a:r>
              <a:rPr lang="en-US" sz="2000"/>
              <a:t> To organize the relevant web pages in a concise and easily accessible way.</a:t>
            </a:r>
            <a:endParaRPr sz="2000"/>
          </a:p>
          <a:p>
            <a:pPr indent="0" lvl="0" marL="457200" marR="0" rtl="0" algn="l">
              <a:lnSpc>
                <a:spcPct val="100000"/>
              </a:lnSpc>
              <a:spcBef>
                <a:spcPts val="0"/>
              </a:spcBef>
              <a:spcAft>
                <a:spcPts val="0"/>
              </a:spcAft>
              <a:buSzPts val="1680"/>
              <a:buNone/>
            </a:pPr>
            <a:r>
              <a:t/>
            </a:r>
            <a:endParaRPr sz="2000"/>
          </a:p>
          <a:p>
            <a:pPr indent="-342900" lvl="0" marL="342900" marR="0" rtl="0" algn="l">
              <a:lnSpc>
                <a:spcPct val="100000"/>
              </a:lnSpc>
              <a:spcBef>
                <a:spcPts val="0"/>
              </a:spcBef>
              <a:spcAft>
                <a:spcPts val="0"/>
              </a:spcAft>
              <a:buClr>
                <a:schemeClr val="dk1"/>
              </a:buClr>
              <a:buSzPts val="2000"/>
              <a:buChar char="■"/>
            </a:pPr>
            <a:r>
              <a:rPr b="1" lang="en-US" sz="2000">
                <a:highlight>
                  <a:srgbClr val="FFFFFF"/>
                </a:highlight>
              </a:rPr>
              <a:t>Biology:</a:t>
            </a:r>
            <a:r>
              <a:rPr lang="en-US" sz="2000">
                <a:highlight>
                  <a:srgbClr val="FFFFFF"/>
                </a:highlight>
              </a:rPr>
              <a:t> It can be used for classification among different species of plants and animals.</a:t>
            </a:r>
            <a:endParaRPr sz="2000">
              <a:highlight>
                <a:srgbClr val="FFFFFF"/>
              </a:highlight>
            </a:endParaRPr>
          </a:p>
          <a:p>
            <a:pPr indent="0" lvl="0" marL="457200" marR="0" rtl="0" algn="l">
              <a:lnSpc>
                <a:spcPct val="100000"/>
              </a:lnSpc>
              <a:spcBef>
                <a:spcPts val="0"/>
              </a:spcBef>
              <a:spcAft>
                <a:spcPts val="0"/>
              </a:spcAft>
              <a:buSzPts val="1680"/>
              <a:buNone/>
            </a:pPr>
            <a:r>
              <a:t/>
            </a:r>
            <a:endParaRPr sz="2000">
              <a:solidFill>
                <a:srgbClr val="273239"/>
              </a:solidFill>
              <a:highlight>
                <a:srgbClr val="FFFFFF"/>
              </a:highlight>
            </a:endParaRPr>
          </a:p>
          <a:p>
            <a:pPr indent="-342900" lvl="0" marL="342900" marR="0" rtl="0" algn="l">
              <a:lnSpc>
                <a:spcPct val="100000"/>
              </a:lnSpc>
              <a:spcBef>
                <a:spcPts val="0"/>
              </a:spcBef>
              <a:spcAft>
                <a:spcPts val="0"/>
              </a:spcAft>
              <a:buSzPts val="2000"/>
              <a:buChar char="■"/>
            </a:pPr>
            <a:r>
              <a:rPr b="1" lang="en-US" sz="2000"/>
              <a:t>Information Retrieval:</a:t>
            </a:r>
            <a:r>
              <a:rPr lang="en-US" sz="2000"/>
              <a:t> cluster documents into topics</a:t>
            </a:r>
            <a:endParaRPr sz="2000"/>
          </a:p>
          <a:p>
            <a:pPr indent="0" lvl="0" marL="457200" marR="0" rtl="0" algn="l">
              <a:lnSpc>
                <a:spcPct val="100000"/>
              </a:lnSpc>
              <a:spcBef>
                <a:spcPts val="0"/>
              </a:spcBef>
              <a:spcAft>
                <a:spcPts val="0"/>
              </a:spcAft>
              <a:buSzPts val="1680"/>
              <a:buNone/>
            </a:pPr>
            <a:r>
              <a:t/>
            </a:r>
            <a:endParaRPr sz="2000"/>
          </a:p>
          <a:p>
            <a:pPr indent="-342900" lvl="0" marL="342900" marR="0" rtl="0" algn="l">
              <a:lnSpc>
                <a:spcPct val="100000"/>
              </a:lnSpc>
              <a:spcBef>
                <a:spcPts val="0"/>
              </a:spcBef>
              <a:spcAft>
                <a:spcPts val="0"/>
              </a:spcAft>
              <a:buSzPts val="2000"/>
              <a:buChar char="■"/>
            </a:pPr>
            <a:r>
              <a:rPr b="1" lang="en-US" sz="2000">
                <a:solidFill>
                  <a:srgbClr val="273239"/>
                </a:solidFill>
                <a:highlight>
                  <a:srgbClr val="FFFFFF"/>
                </a:highlight>
              </a:rPr>
              <a:t>M</a:t>
            </a:r>
            <a:r>
              <a:rPr b="1" lang="en-US" sz="2000">
                <a:highlight>
                  <a:srgbClr val="FFFFFF"/>
                </a:highlight>
              </a:rPr>
              <a:t>arketing: </a:t>
            </a:r>
            <a:r>
              <a:rPr lang="en-US" sz="2000">
                <a:highlight>
                  <a:srgbClr val="FFFFFF"/>
                </a:highlight>
              </a:rPr>
              <a:t>It can be used to characterize &amp; discover customer segments for marketing purposes.</a:t>
            </a:r>
            <a:endParaRPr sz="2000">
              <a:highlight>
                <a:srgbClr val="FFFFFF"/>
              </a:highlight>
            </a:endParaRPr>
          </a:p>
          <a:p>
            <a:pPr indent="-251459" lvl="1" marL="800100" rtl="0" algn="l">
              <a:lnSpc>
                <a:spcPct val="100000"/>
              </a:lnSpc>
              <a:spcBef>
                <a:spcPts val="0"/>
              </a:spcBef>
              <a:spcAft>
                <a:spcPts val="0"/>
              </a:spcAft>
              <a:buClr>
                <a:schemeClr val="folHlink"/>
              </a:buClr>
              <a:buSzPts val="1440"/>
              <a:buNone/>
            </a:pPr>
            <a:r>
              <a:t/>
            </a:r>
            <a:endParaRPr sz="2000"/>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519" name="Google Shape;519;p3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20" name="Google Shape;520;p30"/>
          <p:cNvSpPr txBox="1"/>
          <p:nvPr>
            <p:ph type="title"/>
          </p:nvPr>
        </p:nvSpPr>
        <p:spPr>
          <a:xfrm>
            <a:off x="750887" y="492125"/>
            <a:ext cx="7297737" cy="442912"/>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Hierarchical Clustering</a:t>
            </a:r>
            <a:endParaRPr b="0" i="0" sz="3600" u="none" cap="none" strike="noStrike">
              <a:solidFill>
                <a:schemeClr val="dk2"/>
              </a:solidFill>
              <a:latin typeface="Tahoma"/>
              <a:ea typeface="Tahoma"/>
              <a:cs typeface="Tahoma"/>
              <a:sym typeface="Tahoma"/>
            </a:endParaRPr>
          </a:p>
        </p:txBody>
      </p:sp>
      <p:sp>
        <p:nvSpPr>
          <p:cNvPr id="521" name="Google Shape;521;p30"/>
          <p:cNvSpPr txBox="1"/>
          <p:nvPr>
            <p:ph idx="1" type="body"/>
          </p:nvPr>
        </p:nvSpPr>
        <p:spPr>
          <a:xfrm>
            <a:off x="152400" y="1600200"/>
            <a:ext cx="8921700" cy="4876800"/>
          </a:xfrm>
          <a:prstGeom prst="rect">
            <a:avLst/>
          </a:prstGeom>
          <a:noFill/>
          <a:ln>
            <a:noFill/>
          </a:ln>
        </p:spPr>
        <p:txBody>
          <a:bodyPr anchorCtr="0" anchor="t" bIns="46025" lIns="92075" spcFirstLastPara="1" rIns="92075" wrap="square" tIns="46025">
            <a:noAutofit/>
          </a:bodyPr>
          <a:lstStyle/>
          <a:p>
            <a:pPr indent="-354330" lvl="0" marL="457200" rtl="0" algn="l">
              <a:lnSpc>
                <a:spcPct val="100000"/>
              </a:lnSpc>
              <a:spcBef>
                <a:spcPts val="560"/>
              </a:spcBef>
              <a:spcAft>
                <a:spcPts val="0"/>
              </a:spcAft>
              <a:buSzPts val="1980"/>
              <a:buChar char="■"/>
            </a:pPr>
            <a:r>
              <a:rPr b="0" i="0" lang="en-US" sz="2100" u="none" strike="noStrike">
                <a:latin typeface="Arial"/>
                <a:ea typeface="Arial"/>
                <a:cs typeface="Arial"/>
                <a:sym typeface="Arial"/>
              </a:rPr>
              <a:t>A </a:t>
            </a:r>
            <a:r>
              <a:rPr b="1" i="0" lang="en-US" sz="2100" u="none" strike="noStrike">
                <a:latin typeface="Arial"/>
                <a:ea typeface="Arial"/>
                <a:cs typeface="Arial"/>
                <a:sym typeface="Arial"/>
              </a:rPr>
              <a:t>hierarchical clustering method </a:t>
            </a:r>
            <a:r>
              <a:rPr b="0" i="0" lang="en-US" sz="2100" u="none" strike="noStrike">
                <a:latin typeface="Arial"/>
                <a:ea typeface="Arial"/>
                <a:cs typeface="Arial"/>
                <a:sym typeface="Arial"/>
              </a:rPr>
              <a:t>works by partitioning  data objects into groups at different levels like a hierarchy or “tree” of clusters.</a:t>
            </a:r>
            <a:endParaRPr b="0" i="0" sz="2100" u="none" strike="noStrike">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2100">
              <a:latin typeface="Arial"/>
              <a:ea typeface="Arial"/>
              <a:cs typeface="Arial"/>
              <a:sym typeface="Arial"/>
            </a:endParaRPr>
          </a:p>
          <a:p>
            <a:pPr indent="-354330" lvl="0" marL="457200" rtl="0" algn="l">
              <a:lnSpc>
                <a:spcPct val="100000"/>
              </a:lnSpc>
              <a:spcBef>
                <a:spcPts val="560"/>
              </a:spcBef>
              <a:spcAft>
                <a:spcPts val="0"/>
              </a:spcAft>
              <a:buSzPts val="1980"/>
              <a:buChar char="■"/>
            </a:pPr>
            <a:r>
              <a:rPr lang="en-US" sz="2100">
                <a:latin typeface="Arial"/>
                <a:ea typeface="Arial"/>
                <a:cs typeface="Arial"/>
                <a:sym typeface="Arial"/>
              </a:rPr>
              <a:t> Representing data objects in the form of a hierarchy is useful for data summarization and visualization.</a:t>
            </a:r>
            <a:endParaRPr sz="2100">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2100">
              <a:latin typeface="Arial"/>
              <a:ea typeface="Arial"/>
              <a:cs typeface="Arial"/>
              <a:sym typeface="Arial"/>
            </a:endParaRPr>
          </a:p>
          <a:p>
            <a:pPr indent="-354330" lvl="0" marL="457200" rtl="0" algn="l">
              <a:lnSpc>
                <a:spcPct val="100000"/>
              </a:lnSpc>
              <a:spcBef>
                <a:spcPts val="560"/>
              </a:spcBef>
              <a:spcAft>
                <a:spcPts val="0"/>
              </a:spcAft>
              <a:buSzPts val="1980"/>
              <a:buChar char="■"/>
            </a:pPr>
            <a:r>
              <a:rPr lang="en-US" sz="2100">
                <a:latin typeface="Arial"/>
                <a:ea typeface="Arial"/>
                <a:cs typeface="Arial"/>
                <a:sym typeface="Arial"/>
              </a:rPr>
              <a:t> If necessary, hierarchical partitioning can be continued recursively until a desired granularity is reached. </a:t>
            </a:r>
            <a:endParaRPr sz="2100">
              <a:latin typeface="Arial"/>
              <a:ea typeface="Arial"/>
              <a:cs typeface="Arial"/>
              <a:sym typeface="Arial"/>
            </a:endParaRPr>
          </a:p>
          <a:p>
            <a:pPr indent="0" lvl="0" marL="0" rtl="0" algn="l">
              <a:lnSpc>
                <a:spcPct val="100000"/>
              </a:lnSpc>
              <a:spcBef>
                <a:spcPts val="560"/>
              </a:spcBef>
              <a:spcAft>
                <a:spcPts val="0"/>
              </a:spcAft>
              <a:buSzPts val="1680"/>
              <a:buNone/>
            </a:pPr>
            <a:r>
              <a:rPr lang="en-US" sz="2100">
                <a:latin typeface="Arial"/>
                <a:ea typeface="Arial"/>
                <a:cs typeface="Arial"/>
                <a:sym typeface="Arial"/>
              </a:rPr>
              <a:t> </a:t>
            </a:r>
            <a:endParaRPr sz="2100">
              <a:latin typeface="Arial"/>
              <a:ea typeface="Arial"/>
              <a:cs typeface="Arial"/>
              <a:sym typeface="Arial"/>
            </a:endParaRP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27" name="Google Shape;527;p31"/>
          <p:cNvSpPr txBox="1"/>
          <p:nvPr>
            <p:ph type="title"/>
          </p:nvPr>
        </p:nvSpPr>
        <p:spPr>
          <a:xfrm>
            <a:off x="-681135" y="492125"/>
            <a:ext cx="10618235" cy="442912"/>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Clr>
                <a:schemeClr val="dk2"/>
              </a:buClr>
              <a:buSzPts val="3600"/>
              <a:buNone/>
            </a:pPr>
            <a:r>
              <a:rPr b="1" i="0" lang="en-US" sz="2800" u="none" cap="none" strike="noStrike">
                <a:solidFill>
                  <a:schemeClr val="dk2"/>
                </a:solidFill>
              </a:rPr>
              <a:t>Hierarchical Clustering</a:t>
            </a:r>
            <a:br>
              <a:rPr b="1" i="0" lang="en-US" sz="2800" u="none" cap="none" strike="noStrike">
                <a:solidFill>
                  <a:schemeClr val="dk2"/>
                </a:solidFill>
              </a:rPr>
            </a:br>
            <a:r>
              <a:rPr b="1" i="0" lang="en-US" sz="2800" u="none" cap="none" strike="noStrike">
                <a:solidFill>
                  <a:schemeClr val="dk2"/>
                </a:solidFill>
              </a:rPr>
              <a:t>(</a:t>
            </a:r>
            <a:r>
              <a:rPr b="1" i="0" lang="en-US" sz="2800" u="none" strike="noStrike">
                <a:latin typeface="Gill Sans"/>
                <a:ea typeface="Gill Sans"/>
                <a:cs typeface="Gill Sans"/>
                <a:sym typeface="Gill Sans"/>
              </a:rPr>
              <a:t>Agglomerative versus Divisive Hierarchical Clustering</a:t>
            </a:r>
            <a:r>
              <a:rPr b="1" i="0" lang="en-US" sz="2800" u="none" strike="noStrike">
                <a:latin typeface="Arial"/>
                <a:ea typeface="Arial"/>
                <a:cs typeface="Arial"/>
                <a:sym typeface="Arial"/>
              </a:rPr>
              <a:t>)</a:t>
            </a:r>
            <a:endParaRPr b="1" sz="2800"/>
          </a:p>
        </p:txBody>
      </p:sp>
      <p:sp>
        <p:nvSpPr>
          <p:cNvPr id="528" name="Google Shape;528;p31"/>
          <p:cNvSpPr txBox="1"/>
          <p:nvPr>
            <p:ph idx="1" type="body"/>
          </p:nvPr>
        </p:nvSpPr>
        <p:spPr>
          <a:xfrm>
            <a:off x="0" y="1267626"/>
            <a:ext cx="9144000" cy="5342100"/>
          </a:xfrm>
          <a:prstGeom prst="rect">
            <a:avLst/>
          </a:prstGeom>
          <a:noFill/>
          <a:ln>
            <a:noFill/>
          </a:ln>
        </p:spPr>
        <p:txBody>
          <a:bodyPr anchorCtr="0" anchor="t" bIns="46025" lIns="92075" spcFirstLastPara="1" rIns="92075" wrap="square" tIns="46025">
            <a:noAutofit/>
          </a:bodyPr>
          <a:lstStyle/>
          <a:p>
            <a:pPr indent="-347980" lvl="0" marL="457200" rtl="0" algn="l">
              <a:lnSpc>
                <a:spcPct val="100000"/>
              </a:lnSpc>
              <a:spcBef>
                <a:spcPts val="560"/>
              </a:spcBef>
              <a:spcAft>
                <a:spcPts val="0"/>
              </a:spcAft>
              <a:buSzPts val="1880"/>
              <a:buChar char="■"/>
            </a:pPr>
            <a:r>
              <a:rPr b="0" i="0" lang="en-US" sz="1800" u="none" strike="noStrike">
                <a:latin typeface="Arial"/>
                <a:ea typeface="Arial"/>
                <a:cs typeface="Arial"/>
                <a:sym typeface="Arial"/>
              </a:rPr>
              <a:t>A hierarchical clustering method can be either </a:t>
            </a:r>
            <a:r>
              <a:rPr b="0" i="1" lang="en-US" sz="1800" u="none" strike="noStrike">
                <a:latin typeface="Arial"/>
                <a:ea typeface="Arial"/>
                <a:cs typeface="Arial"/>
                <a:sym typeface="Arial"/>
              </a:rPr>
              <a:t>agglomerative </a:t>
            </a:r>
            <a:r>
              <a:rPr b="0" i="0" lang="en-US" sz="1800" u="none" strike="noStrike">
                <a:latin typeface="Arial"/>
                <a:ea typeface="Arial"/>
                <a:cs typeface="Arial"/>
                <a:sym typeface="Arial"/>
              </a:rPr>
              <a:t>or </a:t>
            </a:r>
            <a:r>
              <a:rPr b="0" i="1" lang="en-US" sz="1800" u="none" strike="noStrike">
                <a:latin typeface="Arial"/>
                <a:ea typeface="Arial"/>
                <a:cs typeface="Arial"/>
                <a:sym typeface="Arial"/>
              </a:rPr>
              <a:t>divisive</a:t>
            </a:r>
            <a:r>
              <a:rPr b="0" i="0" lang="en-US" sz="1800" u="none" strike="noStrike">
                <a:latin typeface="Arial"/>
                <a:ea typeface="Arial"/>
                <a:cs typeface="Arial"/>
                <a:sym typeface="Arial"/>
              </a:rPr>
              <a:t>, depending on whether the hierarchical decomposition is formed in a bottom-up (merging) or top-down (splitting) fashion. </a:t>
            </a:r>
            <a:endParaRPr sz="1800">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347980" lvl="0" marL="457200" rtl="0" algn="l">
              <a:lnSpc>
                <a:spcPct val="100000"/>
              </a:lnSpc>
              <a:spcBef>
                <a:spcPts val="560"/>
              </a:spcBef>
              <a:spcAft>
                <a:spcPts val="0"/>
              </a:spcAft>
              <a:buSzPts val="1880"/>
              <a:buChar char="■"/>
            </a:pPr>
            <a:r>
              <a:rPr b="0" i="0" lang="en-US" sz="1800" u="none" strike="noStrike">
                <a:latin typeface="Arial"/>
                <a:ea typeface="Arial"/>
                <a:cs typeface="Arial"/>
                <a:sym typeface="Arial"/>
              </a:rPr>
              <a:t>An </a:t>
            </a:r>
            <a:r>
              <a:rPr b="1" i="0" lang="en-US" sz="1800" u="none" strike="noStrike">
                <a:latin typeface="Arial"/>
                <a:ea typeface="Arial"/>
                <a:cs typeface="Arial"/>
                <a:sym typeface="Arial"/>
              </a:rPr>
              <a:t>agglomerative hierarchical clustering method : </a:t>
            </a:r>
            <a:endParaRPr sz="1800"/>
          </a:p>
          <a:p>
            <a:pPr indent="-339090" lvl="1" marL="914400" rtl="0" algn="l">
              <a:lnSpc>
                <a:spcPct val="100000"/>
              </a:lnSpc>
              <a:spcBef>
                <a:spcPts val="560"/>
              </a:spcBef>
              <a:spcAft>
                <a:spcPts val="0"/>
              </a:spcAft>
              <a:buSzPts val="1740"/>
              <a:buChar char="■"/>
            </a:pPr>
            <a:r>
              <a:rPr lang="en-US" sz="1800">
                <a:latin typeface="Arial"/>
                <a:ea typeface="Arial"/>
                <a:cs typeface="Arial"/>
                <a:sym typeface="Arial"/>
              </a:rPr>
              <a:t>T</a:t>
            </a:r>
            <a:r>
              <a:rPr b="0" i="0" lang="en-US" sz="1800" u="none" strike="noStrike">
                <a:latin typeface="Arial"/>
                <a:ea typeface="Arial"/>
                <a:cs typeface="Arial"/>
                <a:sym typeface="Arial"/>
              </a:rPr>
              <a:t>he hierarchical decomposition is formed in a bottom-up (merging)way</a:t>
            </a:r>
            <a:endParaRPr sz="1800"/>
          </a:p>
          <a:p>
            <a:pPr indent="-228600" lvl="1" marL="914400" rtl="0" algn="l">
              <a:lnSpc>
                <a:spcPct val="100000"/>
              </a:lnSpc>
              <a:spcBef>
                <a:spcPts val="560"/>
              </a:spcBef>
              <a:spcAft>
                <a:spcPts val="0"/>
              </a:spcAft>
              <a:buSzPts val="1540"/>
              <a:buNone/>
            </a:pPr>
            <a:r>
              <a:t/>
            </a:r>
            <a:endParaRPr b="0" i="0" sz="1800" u="none" strike="noStrike">
              <a:latin typeface="Arial"/>
              <a:ea typeface="Arial"/>
              <a:cs typeface="Arial"/>
              <a:sym typeface="Arial"/>
            </a:endParaRPr>
          </a:p>
          <a:p>
            <a:pPr indent="-347980" lvl="0" marL="457200" rtl="0" algn="l">
              <a:lnSpc>
                <a:spcPct val="100000"/>
              </a:lnSpc>
              <a:spcBef>
                <a:spcPts val="560"/>
              </a:spcBef>
              <a:spcAft>
                <a:spcPts val="0"/>
              </a:spcAft>
              <a:buSzPts val="1880"/>
              <a:buChar char="■"/>
            </a:pPr>
            <a:r>
              <a:rPr b="0" i="0" lang="en-US" sz="1800" u="none" strike="noStrike">
                <a:latin typeface="Arial"/>
                <a:ea typeface="Arial"/>
                <a:cs typeface="Arial"/>
                <a:sym typeface="Arial"/>
              </a:rPr>
              <a:t>A </a:t>
            </a:r>
            <a:r>
              <a:rPr b="1" i="0" lang="en-US" sz="1800" u="none" strike="noStrike">
                <a:latin typeface="Arial"/>
                <a:ea typeface="Arial"/>
                <a:cs typeface="Arial"/>
                <a:sym typeface="Arial"/>
              </a:rPr>
              <a:t>divisive hierarchical clustering method </a:t>
            </a:r>
            <a:endParaRPr sz="1800"/>
          </a:p>
          <a:p>
            <a:pPr indent="-339090" lvl="1" marL="914400" rtl="0" algn="l">
              <a:lnSpc>
                <a:spcPct val="100000"/>
              </a:lnSpc>
              <a:spcBef>
                <a:spcPts val="560"/>
              </a:spcBef>
              <a:spcAft>
                <a:spcPts val="0"/>
              </a:spcAft>
              <a:buSzPts val="1740"/>
              <a:buChar char="■"/>
            </a:pPr>
            <a:r>
              <a:rPr lang="en-US" sz="1800">
                <a:latin typeface="Arial"/>
                <a:ea typeface="Arial"/>
                <a:cs typeface="Arial"/>
                <a:sym typeface="Arial"/>
              </a:rPr>
              <a:t>T</a:t>
            </a:r>
            <a:r>
              <a:rPr b="0" i="0" lang="en-US" sz="1800" u="none" strike="noStrike">
                <a:latin typeface="Arial"/>
                <a:ea typeface="Arial"/>
                <a:cs typeface="Arial"/>
                <a:sym typeface="Arial"/>
              </a:rPr>
              <a:t>he hierarchical decomposition is formed in a top-down (splitting)way</a:t>
            </a:r>
            <a:endParaRPr sz="1800"/>
          </a:p>
          <a:p>
            <a:pPr indent="0" lvl="1" marL="588010" rtl="0" algn="l">
              <a:lnSpc>
                <a:spcPct val="100000"/>
              </a:lnSpc>
              <a:spcBef>
                <a:spcPts val="560"/>
              </a:spcBef>
              <a:spcAft>
                <a:spcPts val="0"/>
              </a:spcAft>
              <a:buSzPts val="1540"/>
              <a:buNone/>
            </a:pPr>
            <a:r>
              <a:t/>
            </a:r>
            <a:endParaRPr b="0" i="0" sz="1800" u="none" strike="noStrike">
              <a:latin typeface="Arial"/>
              <a:ea typeface="Arial"/>
              <a:cs typeface="Arial"/>
              <a:sym typeface="Arial"/>
            </a:endParaRPr>
          </a:p>
          <a:p>
            <a:pPr indent="-347980" lvl="0" marL="457200" rtl="0" algn="l">
              <a:lnSpc>
                <a:spcPct val="100000"/>
              </a:lnSpc>
              <a:spcBef>
                <a:spcPts val="560"/>
              </a:spcBef>
              <a:spcAft>
                <a:spcPts val="0"/>
              </a:spcAft>
              <a:buSzPts val="1880"/>
              <a:buChar char="■"/>
            </a:pPr>
            <a:r>
              <a:rPr b="0" i="0" lang="en-US" sz="1800" u="none" strike="noStrike">
                <a:latin typeface="Arial"/>
                <a:ea typeface="Arial"/>
                <a:cs typeface="Arial"/>
                <a:sym typeface="Arial"/>
              </a:rPr>
              <a:t>In either agglomerative or divisive hierarchical clustering, a user can specify the desired number of clusters as a termination condition.</a:t>
            </a:r>
            <a:endParaRPr b="0" i="0" sz="1800" u="none" strike="noStrike">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355600" lvl="0" marL="457200" rtl="0" algn="l">
              <a:lnSpc>
                <a:spcPct val="100000"/>
              </a:lnSpc>
              <a:spcBef>
                <a:spcPts val="560"/>
              </a:spcBef>
              <a:spcAft>
                <a:spcPts val="0"/>
              </a:spcAft>
              <a:buSzPts val="2000"/>
              <a:buFont typeface="Arial"/>
              <a:buChar char="■"/>
            </a:pPr>
            <a:r>
              <a:rPr lang="en-US" sz="1800">
                <a:latin typeface="Arial"/>
                <a:ea typeface="Arial"/>
                <a:cs typeface="Arial"/>
                <a:sym typeface="Arial"/>
              </a:rPr>
              <a:t>Hierarchical methods suffer from the fact that once a step (merge or split) is done, </a:t>
            </a:r>
            <a:r>
              <a:rPr lang="en-US" sz="1800">
                <a:solidFill>
                  <a:srgbClr val="FF0000"/>
                </a:solidFill>
                <a:latin typeface="Arial"/>
                <a:ea typeface="Arial"/>
                <a:cs typeface="Arial"/>
                <a:sym typeface="Arial"/>
              </a:rPr>
              <a:t>it can never be undone</a:t>
            </a:r>
            <a:r>
              <a:rPr lang="en-US" sz="1800">
                <a:latin typeface="Arial"/>
                <a:ea typeface="Arial"/>
                <a:cs typeface="Arial"/>
                <a:sym typeface="Arial"/>
              </a:rPr>
              <a:t>. So these techniques cannot correct erroneous decisions.</a:t>
            </a:r>
            <a:endParaRPr sz="1800">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0" lvl="0" marL="0" rtl="0" algn="l">
              <a:lnSpc>
                <a:spcPct val="100000"/>
              </a:lnSpc>
              <a:spcBef>
                <a:spcPts val="560"/>
              </a:spcBef>
              <a:spcAft>
                <a:spcPts val="0"/>
              </a:spcAft>
              <a:buSzPts val="1680"/>
              <a:buNone/>
            </a:pPr>
            <a:r>
              <a:t/>
            </a:r>
            <a:endParaRPr sz="1800">
              <a:latin typeface="Arial"/>
              <a:ea typeface="Arial"/>
              <a:cs typeface="Arial"/>
              <a:sym typeface="Arial"/>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534" name="Google Shape;534;p3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35" name="Google Shape;535;p32"/>
          <p:cNvSpPr txBox="1"/>
          <p:nvPr>
            <p:ph type="title"/>
          </p:nvPr>
        </p:nvSpPr>
        <p:spPr>
          <a:xfrm>
            <a:off x="750874" y="492125"/>
            <a:ext cx="7852500" cy="4428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2"/>
              </a:buClr>
              <a:buSzPts val="3600"/>
              <a:buFont typeface="Tahoma"/>
              <a:buNone/>
            </a:pPr>
            <a:r>
              <a:rPr lang="en-US" sz="2800"/>
              <a:t>Example : </a:t>
            </a:r>
            <a:r>
              <a:rPr b="0" i="0" lang="en-US" sz="2800" u="none" cap="none" strike="noStrike">
                <a:solidFill>
                  <a:schemeClr val="dk2"/>
                </a:solidFill>
                <a:latin typeface="Tahoma"/>
                <a:ea typeface="Tahoma"/>
                <a:cs typeface="Tahoma"/>
                <a:sym typeface="Tahoma"/>
              </a:rPr>
              <a:t>Application of AGNES(AGglomerative NESting and DIANA(DIvisible ANAlysis) </a:t>
            </a:r>
            <a:endParaRPr sz="2800"/>
          </a:p>
        </p:txBody>
      </p:sp>
      <p:sp>
        <p:nvSpPr>
          <p:cNvPr id="536" name="Google Shape;536;p32"/>
          <p:cNvSpPr txBox="1"/>
          <p:nvPr>
            <p:ph idx="1" type="body"/>
          </p:nvPr>
        </p:nvSpPr>
        <p:spPr>
          <a:xfrm>
            <a:off x="381000" y="1600200"/>
            <a:ext cx="8305800" cy="4876800"/>
          </a:xfrm>
          <a:prstGeom prst="rect">
            <a:avLst/>
          </a:prstGeom>
          <a:noFill/>
          <a:ln>
            <a:noFill/>
          </a:ln>
        </p:spPr>
        <p:txBody>
          <a:bodyPr anchorCtr="0" anchor="t" bIns="46025" lIns="92075" spcFirstLastPara="1" rIns="92075" wrap="square" tIns="46025">
            <a:noAutofit/>
          </a:bodyPr>
          <a:lstStyle/>
          <a:p>
            <a:pPr indent="-251459" lvl="0" marL="342900" marR="0" rtl="0" algn="l">
              <a:lnSpc>
                <a:spcPct val="100000"/>
              </a:lnSpc>
              <a:spcBef>
                <a:spcPts val="0"/>
              </a:spcBef>
              <a:spcAft>
                <a:spcPts val="0"/>
              </a:spcAft>
              <a:buClr>
                <a:schemeClr val="folHlink"/>
              </a:buClr>
              <a:buSzPts val="1440"/>
              <a:buFont typeface="Noto Sans Symbols"/>
              <a:buNone/>
            </a:pPr>
            <a:r>
              <a:t/>
            </a:r>
            <a:endParaRPr b="0" i="0" sz="2800" u="none" cap="none" strike="noStrike">
              <a:solidFill>
                <a:schemeClr val="dk1"/>
              </a:solidFill>
              <a:latin typeface="Tahoma"/>
              <a:ea typeface="Tahoma"/>
              <a:cs typeface="Tahoma"/>
              <a:sym typeface="Tahoma"/>
            </a:endParaRPr>
          </a:p>
        </p:txBody>
      </p:sp>
      <p:pic>
        <p:nvPicPr>
          <p:cNvPr id="537" name="Google Shape;537;p32"/>
          <p:cNvPicPr preferRelativeResize="0"/>
          <p:nvPr/>
        </p:nvPicPr>
        <p:blipFill rotWithShape="1">
          <a:blip r:embed="rId3">
            <a:alphaModFix/>
          </a:blip>
          <a:srcRect b="0" l="0" r="0" t="0"/>
          <a:stretch/>
        </p:blipFill>
        <p:spPr>
          <a:xfrm>
            <a:off x="304800" y="1397475"/>
            <a:ext cx="8553650" cy="5460524"/>
          </a:xfrm>
          <a:prstGeom prst="rect">
            <a:avLst/>
          </a:prstGeom>
          <a:noFill/>
          <a:ln>
            <a:noFill/>
          </a:ln>
        </p:spPr>
      </p:pic>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33"/>
          <p:cNvPicPr preferRelativeResize="0"/>
          <p:nvPr/>
        </p:nvPicPr>
        <p:blipFill rotWithShape="1">
          <a:blip r:embed="rId3">
            <a:alphaModFix/>
          </a:blip>
          <a:srcRect b="0" l="0" r="0" t="0"/>
          <a:stretch/>
        </p:blipFill>
        <p:spPr>
          <a:xfrm>
            <a:off x="774441" y="1642188"/>
            <a:ext cx="7473819" cy="4114800"/>
          </a:xfrm>
          <a:prstGeom prst="rect">
            <a:avLst/>
          </a:prstGeom>
          <a:noFill/>
          <a:ln>
            <a:noFill/>
          </a:ln>
        </p:spPr>
      </p:pic>
      <p:sp>
        <p:nvSpPr>
          <p:cNvPr id="543" name="Google Shape;543;p33"/>
          <p:cNvSpPr txBox="1"/>
          <p:nvPr>
            <p:ph type="title"/>
          </p:nvPr>
        </p:nvSpPr>
        <p:spPr>
          <a:xfrm>
            <a:off x="609600" y="381000"/>
            <a:ext cx="7793038" cy="6096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Hierarchical Clustering: </a:t>
            </a:r>
            <a:r>
              <a:rPr lang="en-US"/>
              <a:t>Dendrogram</a:t>
            </a:r>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549" name="Google Shape;549;p3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50" name="Google Shape;550;p34"/>
          <p:cNvSpPr txBox="1"/>
          <p:nvPr>
            <p:ph type="title"/>
          </p:nvPr>
        </p:nvSpPr>
        <p:spPr>
          <a:xfrm>
            <a:off x="1295400" y="304800"/>
            <a:ext cx="7162800" cy="762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Divisive Method </a:t>
            </a:r>
            <a:r>
              <a:rPr lang="en-US" sz="3200"/>
              <a:t>Challenges</a:t>
            </a:r>
            <a:endParaRPr sz="3200"/>
          </a:p>
        </p:txBody>
      </p:sp>
      <p:sp>
        <p:nvSpPr>
          <p:cNvPr id="551" name="Google Shape;551;p34"/>
          <p:cNvSpPr txBox="1"/>
          <p:nvPr>
            <p:ph idx="1" type="body"/>
          </p:nvPr>
        </p:nvSpPr>
        <p:spPr>
          <a:xfrm>
            <a:off x="304800" y="1524000"/>
            <a:ext cx="8717902" cy="4800600"/>
          </a:xfrm>
          <a:prstGeom prst="rect">
            <a:avLst/>
          </a:prstGeom>
          <a:noFill/>
          <a:ln>
            <a:noFill/>
          </a:ln>
        </p:spPr>
        <p:txBody>
          <a:bodyPr anchorCtr="0" anchor="t" bIns="45700" lIns="91425" spcFirstLastPara="1" rIns="91425" wrap="square" tIns="45700">
            <a:noAutofit/>
          </a:bodyPr>
          <a:lstStyle/>
          <a:p>
            <a:pPr indent="-812800" lvl="1" marL="914400" marR="0" rtl="0" algn="l">
              <a:lnSpc>
                <a:spcPct val="80000"/>
              </a:lnSpc>
              <a:spcBef>
                <a:spcPts val="0"/>
              </a:spcBef>
              <a:spcAft>
                <a:spcPts val="0"/>
              </a:spcAft>
              <a:buSzPts val="2000"/>
              <a:buChar char="■"/>
            </a:pPr>
            <a:r>
              <a:rPr lang="en-US" sz="2000"/>
              <a:t>How to partition a large cluster into smaller ones is a challenge.</a:t>
            </a:r>
            <a:endParaRPr sz="2000"/>
          </a:p>
          <a:p>
            <a:pPr indent="0" lvl="0" marL="914400" marR="0" rtl="0" algn="l">
              <a:lnSpc>
                <a:spcPct val="80000"/>
              </a:lnSpc>
              <a:spcBef>
                <a:spcPts val="0"/>
              </a:spcBef>
              <a:spcAft>
                <a:spcPts val="0"/>
              </a:spcAft>
              <a:buSzPts val="1680"/>
              <a:buNone/>
            </a:pPr>
            <a:r>
              <a:rPr lang="en-US" sz="2000"/>
              <a:t>– (2</a:t>
            </a:r>
            <a:r>
              <a:rPr baseline="30000" lang="en-US" sz="2000"/>
              <a:t>n-1</a:t>
            </a:r>
            <a:r>
              <a:rPr lang="en-US" sz="2000"/>
              <a:t>-1) ways to partition n objects into 2 exclusive clusters.</a:t>
            </a:r>
            <a:endParaRPr sz="2000"/>
          </a:p>
          <a:p>
            <a:pPr indent="0" lvl="0" marL="914400" marR="0" rtl="0" algn="l">
              <a:lnSpc>
                <a:spcPct val="80000"/>
              </a:lnSpc>
              <a:spcBef>
                <a:spcPts val="0"/>
              </a:spcBef>
              <a:spcAft>
                <a:spcPts val="0"/>
              </a:spcAft>
              <a:buSzPts val="1680"/>
              <a:buNone/>
            </a:pPr>
            <a:r>
              <a:rPr lang="en-US" sz="2000"/>
              <a:t>– For large n, it is computationally inhibitive to examine all possibilities .</a:t>
            </a:r>
            <a:endParaRPr sz="2000"/>
          </a:p>
          <a:p>
            <a:pPr indent="-251459" lvl="0" marL="342900" marR="0" rtl="0" algn="l">
              <a:lnSpc>
                <a:spcPct val="80000"/>
              </a:lnSpc>
              <a:spcBef>
                <a:spcPts val="0"/>
              </a:spcBef>
              <a:spcAft>
                <a:spcPts val="0"/>
              </a:spcAft>
              <a:buClr>
                <a:schemeClr val="dk1"/>
              </a:buClr>
              <a:buSzPts val="1440"/>
              <a:buFont typeface="Noto Sans Symbols"/>
              <a:buNone/>
            </a:pPr>
            <a:r>
              <a:t/>
            </a:r>
            <a:endParaRPr sz="2000"/>
          </a:p>
          <a:p>
            <a:pPr indent="-355600" lvl="0" marL="457200" marR="0" rtl="0" algn="l">
              <a:lnSpc>
                <a:spcPct val="80000"/>
              </a:lnSpc>
              <a:spcBef>
                <a:spcPts val="0"/>
              </a:spcBef>
              <a:spcAft>
                <a:spcPts val="0"/>
              </a:spcAft>
              <a:buSzPts val="2000"/>
              <a:buChar char="■"/>
            </a:pPr>
            <a:r>
              <a:rPr lang="en-US" sz="2000"/>
              <a:t>Also a Divisive method typically uses heuristics in partitioning which can lead to inaccurate results.</a:t>
            </a:r>
            <a:endParaRPr sz="2000"/>
          </a:p>
          <a:p>
            <a:pPr indent="-251459" lvl="0" marL="342900" marR="0" rtl="0" algn="l">
              <a:lnSpc>
                <a:spcPct val="80000"/>
              </a:lnSpc>
              <a:spcBef>
                <a:spcPts val="0"/>
              </a:spcBef>
              <a:spcAft>
                <a:spcPts val="0"/>
              </a:spcAft>
              <a:buClr>
                <a:schemeClr val="dk1"/>
              </a:buClr>
              <a:buSzPts val="1440"/>
              <a:buFont typeface="Noto Sans Symbols"/>
              <a:buNone/>
            </a:pPr>
            <a:r>
              <a:t/>
            </a:r>
            <a:endParaRPr sz="2000"/>
          </a:p>
          <a:p>
            <a:pPr indent="-355600" lvl="0" marL="457200" marR="0" rtl="0" algn="l">
              <a:lnSpc>
                <a:spcPct val="80000"/>
              </a:lnSpc>
              <a:spcBef>
                <a:spcPts val="0"/>
              </a:spcBef>
              <a:spcAft>
                <a:spcPts val="0"/>
              </a:spcAft>
              <a:buSzPts val="2000"/>
              <a:buChar char="■"/>
            </a:pPr>
            <a:r>
              <a:rPr lang="en-US" sz="2000"/>
              <a:t>For the sake of efficiency divisive methods typically do not backtrack on the partitioning decisions that have been made.</a:t>
            </a:r>
            <a:endParaRPr sz="2000"/>
          </a:p>
          <a:p>
            <a:pPr indent="0" lvl="0" marL="0" marR="0" rtl="0" algn="l">
              <a:lnSpc>
                <a:spcPct val="80000"/>
              </a:lnSpc>
              <a:spcBef>
                <a:spcPts val="0"/>
              </a:spcBef>
              <a:spcAft>
                <a:spcPts val="0"/>
              </a:spcAft>
              <a:buSzPts val="1680"/>
              <a:buNone/>
            </a:pPr>
            <a:r>
              <a:t/>
            </a:r>
            <a:endParaRPr sz="2000"/>
          </a:p>
          <a:p>
            <a:pPr indent="-355600" lvl="0" marL="457200" marR="0" rtl="0" algn="l">
              <a:lnSpc>
                <a:spcPct val="80000"/>
              </a:lnSpc>
              <a:spcBef>
                <a:spcPts val="0"/>
              </a:spcBef>
              <a:spcAft>
                <a:spcPts val="0"/>
              </a:spcAft>
              <a:buSzPts val="2000"/>
              <a:buChar char="■"/>
            </a:pPr>
            <a:r>
              <a:rPr lang="en-US" sz="2000"/>
              <a:t>Due to these challenges, Agglomerative clustering is mostly used than divisive clustering.</a:t>
            </a:r>
            <a:endParaRPr sz="2000"/>
          </a:p>
          <a:p>
            <a:pPr indent="0" lvl="0" marL="0" marR="0" rtl="0" algn="l">
              <a:lnSpc>
                <a:spcPct val="80000"/>
              </a:lnSpc>
              <a:spcBef>
                <a:spcPts val="0"/>
              </a:spcBef>
              <a:spcAft>
                <a:spcPts val="0"/>
              </a:spcAft>
              <a:buSzPts val="1680"/>
              <a:buNone/>
            </a:pPr>
            <a:r>
              <a:t/>
            </a:r>
            <a:endParaRPr sz="2000"/>
          </a:p>
          <a:p>
            <a:pPr indent="0" lvl="0" marL="0" marR="0" rtl="0" algn="l">
              <a:lnSpc>
                <a:spcPct val="80000"/>
              </a:lnSpc>
              <a:spcBef>
                <a:spcPts val="0"/>
              </a:spcBef>
              <a:spcAft>
                <a:spcPts val="0"/>
              </a:spcAft>
              <a:buSzPts val="1680"/>
              <a:buNone/>
            </a:pPr>
            <a:r>
              <a:t/>
            </a:r>
            <a:endParaRPr sz="2000"/>
          </a:p>
          <a:p>
            <a:pPr indent="0" lvl="0" marL="0" marR="0" rtl="0" algn="l">
              <a:lnSpc>
                <a:spcPct val="80000"/>
              </a:lnSpc>
              <a:spcBef>
                <a:spcPts val="0"/>
              </a:spcBef>
              <a:spcAft>
                <a:spcPts val="0"/>
              </a:spcAft>
              <a:buClr>
                <a:schemeClr val="dk1"/>
              </a:buClr>
              <a:buSzPts val="1440"/>
              <a:buNone/>
            </a:pPr>
            <a:r>
              <a:t/>
            </a:r>
            <a:endParaRPr sz="2000"/>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557" name="Google Shape;557;p3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58" name="Google Shape;558;p35"/>
          <p:cNvSpPr txBox="1"/>
          <p:nvPr>
            <p:ph type="title"/>
          </p:nvPr>
        </p:nvSpPr>
        <p:spPr>
          <a:xfrm>
            <a:off x="802433" y="304800"/>
            <a:ext cx="7655767" cy="762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1" i="0" lang="en-US" sz="3200" u="none" strike="noStrike">
                <a:latin typeface="Gill Sans"/>
                <a:ea typeface="Gill Sans"/>
                <a:cs typeface="Gill Sans"/>
                <a:sym typeface="Gill Sans"/>
              </a:rPr>
              <a:t>Distance Measures(</a:t>
            </a:r>
            <a:r>
              <a:rPr b="0" i="1" lang="en-US" sz="3200" u="none" strike="noStrike">
                <a:latin typeface="Arial"/>
                <a:ea typeface="Arial"/>
                <a:cs typeface="Arial"/>
                <a:sym typeface="Arial"/>
              </a:rPr>
              <a:t>linkage measures)</a:t>
            </a:r>
            <a:r>
              <a:rPr b="1" i="0" lang="en-US" sz="3200" u="none" strike="noStrike">
                <a:latin typeface="Gill Sans"/>
                <a:ea typeface="Gill Sans"/>
                <a:cs typeface="Gill Sans"/>
                <a:sym typeface="Gill Sans"/>
              </a:rPr>
              <a:t> in Agglomerative Method</a:t>
            </a:r>
            <a:endParaRPr sz="3200"/>
          </a:p>
        </p:txBody>
      </p:sp>
      <p:sp>
        <p:nvSpPr>
          <p:cNvPr id="559" name="Google Shape;559;p35"/>
          <p:cNvSpPr txBox="1"/>
          <p:nvPr>
            <p:ph idx="1" type="body"/>
          </p:nvPr>
        </p:nvSpPr>
        <p:spPr>
          <a:xfrm>
            <a:off x="0" y="1132102"/>
            <a:ext cx="9344700" cy="4800600"/>
          </a:xfrm>
          <a:prstGeom prst="rect">
            <a:avLst/>
          </a:prstGeom>
          <a:noFill/>
          <a:ln>
            <a:noFill/>
          </a:ln>
        </p:spPr>
        <p:txBody>
          <a:bodyPr anchorCtr="0" anchor="t" bIns="45700" lIns="91425" spcFirstLastPara="1" rIns="91425" wrap="square" tIns="45700">
            <a:noAutofit/>
          </a:bodyPr>
          <a:lstStyle/>
          <a:p>
            <a:pPr indent="-354330" lvl="0" marL="457200" rtl="0" algn="l">
              <a:lnSpc>
                <a:spcPct val="100000"/>
              </a:lnSpc>
              <a:spcBef>
                <a:spcPts val="560"/>
              </a:spcBef>
              <a:spcAft>
                <a:spcPts val="0"/>
              </a:spcAft>
              <a:buSzPts val="1980"/>
              <a:buChar char="■"/>
            </a:pPr>
            <a:r>
              <a:rPr b="1" lang="en-US" sz="2100" u="none" strike="noStrike">
                <a:latin typeface="Arial"/>
                <a:ea typeface="Arial"/>
                <a:cs typeface="Arial"/>
                <a:sym typeface="Arial"/>
              </a:rPr>
              <a:t>|</a:t>
            </a:r>
            <a:r>
              <a:rPr b="1" lang="en-US" sz="2100">
                <a:latin typeface="Arial"/>
                <a:ea typeface="Arial"/>
                <a:cs typeface="Arial"/>
                <a:sym typeface="Arial"/>
              </a:rPr>
              <a:t>p-p’ | </a:t>
            </a:r>
            <a:r>
              <a:rPr b="0" i="0" lang="en-US" sz="2100" u="none" strike="noStrike">
                <a:latin typeface="Arial"/>
                <a:ea typeface="Arial"/>
                <a:cs typeface="Arial"/>
                <a:sym typeface="Arial"/>
              </a:rPr>
              <a:t>is the distance between two objects or points, </a:t>
            </a:r>
            <a:r>
              <a:rPr b="1" i="1" lang="en-US" sz="2100" u="none" strike="noStrike">
                <a:latin typeface="Arial"/>
                <a:ea typeface="Arial"/>
                <a:cs typeface="Arial"/>
                <a:sym typeface="Arial"/>
              </a:rPr>
              <a:t>p </a:t>
            </a:r>
            <a:r>
              <a:rPr b="0" i="0" lang="en-US" sz="2100" u="none" strike="noStrike">
                <a:latin typeface="Arial"/>
                <a:ea typeface="Arial"/>
                <a:cs typeface="Arial"/>
                <a:sym typeface="Arial"/>
              </a:rPr>
              <a:t>and </a:t>
            </a:r>
            <a:r>
              <a:rPr b="1" i="1" lang="en-US" sz="2100" u="none" strike="noStrike">
                <a:latin typeface="Arial"/>
                <a:ea typeface="Arial"/>
                <a:cs typeface="Arial"/>
                <a:sym typeface="Arial"/>
              </a:rPr>
              <a:t>p</a:t>
            </a:r>
            <a:r>
              <a:rPr lang="en-US" sz="2100">
                <a:latin typeface="Arial"/>
                <a:ea typeface="Arial"/>
                <a:cs typeface="Arial"/>
                <a:sym typeface="Arial"/>
              </a:rPr>
              <a:t>’</a:t>
            </a:r>
            <a:r>
              <a:rPr b="0" i="0" lang="en-US" sz="2100" u="none" strike="noStrike">
                <a:latin typeface="Arial"/>
                <a:ea typeface="Arial"/>
                <a:cs typeface="Arial"/>
                <a:sym typeface="Arial"/>
              </a:rPr>
              <a:t>;</a:t>
            </a:r>
            <a:endParaRPr sz="3100"/>
          </a:p>
          <a:p>
            <a:pPr indent="-354330" lvl="0" marL="457200" rtl="0" algn="l">
              <a:lnSpc>
                <a:spcPct val="100000"/>
              </a:lnSpc>
              <a:spcBef>
                <a:spcPts val="560"/>
              </a:spcBef>
              <a:spcAft>
                <a:spcPts val="0"/>
              </a:spcAft>
              <a:buSzPts val="1980"/>
              <a:buChar char="■"/>
            </a:pPr>
            <a:r>
              <a:rPr b="0" i="0" lang="en-US" sz="2100" u="none" strike="noStrike">
                <a:latin typeface="Arial"/>
                <a:ea typeface="Arial"/>
                <a:cs typeface="Arial"/>
                <a:sym typeface="Arial"/>
              </a:rPr>
              <a:t> </a:t>
            </a:r>
            <a:r>
              <a:rPr b="1" i="1" lang="en-US" sz="2100" u="none" strike="noStrike">
                <a:latin typeface="Arial"/>
                <a:ea typeface="Arial"/>
                <a:cs typeface="Arial"/>
                <a:sym typeface="Arial"/>
              </a:rPr>
              <a:t>mi </a:t>
            </a:r>
            <a:r>
              <a:rPr b="0" i="0" lang="en-US" sz="2100" u="none" strike="noStrike">
                <a:latin typeface="Arial"/>
                <a:ea typeface="Arial"/>
                <a:cs typeface="Arial"/>
                <a:sym typeface="Arial"/>
              </a:rPr>
              <a:t>is the mean for cluster, </a:t>
            </a:r>
            <a:r>
              <a:rPr b="0" i="1" lang="en-US" sz="2100" u="none" strike="noStrike">
                <a:latin typeface="Arial"/>
                <a:ea typeface="Arial"/>
                <a:cs typeface="Arial"/>
                <a:sym typeface="Arial"/>
              </a:rPr>
              <a:t>Ci </a:t>
            </a:r>
            <a:r>
              <a:rPr b="0" i="0" lang="en-US" sz="2100" u="none" strike="noStrike">
                <a:latin typeface="Arial"/>
                <a:ea typeface="Arial"/>
                <a:cs typeface="Arial"/>
                <a:sym typeface="Arial"/>
              </a:rPr>
              <a:t>;</a:t>
            </a:r>
            <a:endParaRPr sz="3100"/>
          </a:p>
          <a:p>
            <a:pPr indent="-354330" lvl="0" marL="457200" rtl="0" algn="l">
              <a:lnSpc>
                <a:spcPct val="100000"/>
              </a:lnSpc>
              <a:spcBef>
                <a:spcPts val="560"/>
              </a:spcBef>
              <a:spcAft>
                <a:spcPts val="0"/>
              </a:spcAft>
              <a:buSzPts val="1980"/>
              <a:buChar char="■"/>
            </a:pPr>
            <a:r>
              <a:rPr b="1" i="1" lang="en-US" sz="2100" u="none" strike="noStrike">
                <a:latin typeface="Arial"/>
                <a:ea typeface="Arial"/>
                <a:cs typeface="Arial"/>
                <a:sym typeface="Arial"/>
              </a:rPr>
              <a:t>ni </a:t>
            </a:r>
            <a:r>
              <a:rPr b="0" i="0" lang="en-US" sz="2100" u="none" strike="noStrike">
                <a:latin typeface="Arial"/>
                <a:ea typeface="Arial"/>
                <a:cs typeface="Arial"/>
                <a:sym typeface="Arial"/>
              </a:rPr>
              <a:t>is the number of objects in </a:t>
            </a:r>
            <a:r>
              <a:rPr b="0" i="1" lang="en-US" sz="2100" u="none" strike="noStrike">
                <a:latin typeface="Arial"/>
                <a:ea typeface="Arial"/>
                <a:cs typeface="Arial"/>
                <a:sym typeface="Arial"/>
              </a:rPr>
              <a:t>Ci </a:t>
            </a:r>
            <a:r>
              <a:rPr b="0" i="0" lang="en-US" sz="2100" u="none" strike="noStrike">
                <a:latin typeface="Arial"/>
                <a:ea typeface="Arial"/>
                <a:cs typeface="Arial"/>
                <a:sym typeface="Arial"/>
              </a:rPr>
              <a:t>.</a:t>
            </a:r>
            <a:endParaRPr sz="3100"/>
          </a:p>
          <a:p>
            <a:pPr indent="-228600" lvl="0" marL="457200" rtl="0" algn="l">
              <a:lnSpc>
                <a:spcPct val="100000"/>
              </a:lnSpc>
              <a:spcBef>
                <a:spcPts val="560"/>
              </a:spcBef>
              <a:spcAft>
                <a:spcPts val="0"/>
              </a:spcAft>
              <a:buSzPts val="1680"/>
              <a:buNone/>
            </a:pPr>
            <a:r>
              <a:t/>
            </a:r>
            <a:endParaRPr sz="21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sz="21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b="0" i="0" sz="1800" u="none" strike="noStrike">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b="0" i="0" sz="1800" u="none" strike="noStrike">
              <a:latin typeface="Arial"/>
              <a:ea typeface="Arial"/>
              <a:cs typeface="Arial"/>
              <a:sym typeface="Arial"/>
            </a:endParaRPr>
          </a:p>
        </p:txBody>
      </p:sp>
      <p:pic>
        <p:nvPicPr>
          <p:cNvPr id="560" name="Google Shape;560;p35"/>
          <p:cNvPicPr preferRelativeResize="0"/>
          <p:nvPr/>
        </p:nvPicPr>
        <p:blipFill rotWithShape="1">
          <a:blip r:embed="rId3">
            <a:alphaModFix/>
          </a:blip>
          <a:srcRect b="0" l="0" r="0" t="0"/>
          <a:stretch/>
        </p:blipFill>
        <p:spPr>
          <a:xfrm>
            <a:off x="585200" y="2538875"/>
            <a:ext cx="7655775" cy="4319125"/>
          </a:xfrm>
          <a:prstGeom prst="rect">
            <a:avLst/>
          </a:prstGeom>
          <a:noFill/>
          <a:ln>
            <a:noFill/>
          </a:ln>
        </p:spPr>
      </p:pic>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6"/>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566" name="Google Shape;566;p3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567" name="Google Shape;567;p36"/>
          <p:cNvSpPr txBox="1"/>
          <p:nvPr>
            <p:ph type="title"/>
          </p:nvPr>
        </p:nvSpPr>
        <p:spPr>
          <a:xfrm>
            <a:off x="802433" y="304800"/>
            <a:ext cx="7655767" cy="762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1" i="0" lang="en-US" sz="3200" u="none" strike="noStrike">
                <a:latin typeface="Gill Sans"/>
                <a:ea typeface="Gill Sans"/>
                <a:cs typeface="Gill Sans"/>
                <a:sym typeface="Gill Sans"/>
              </a:rPr>
              <a:t>Distance Measures(</a:t>
            </a:r>
            <a:r>
              <a:rPr b="0" i="1" lang="en-US" sz="3200" u="none" strike="noStrike">
                <a:latin typeface="Arial"/>
                <a:ea typeface="Arial"/>
                <a:cs typeface="Arial"/>
                <a:sym typeface="Arial"/>
              </a:rPr>
              <a:t>linkage measures)</a:t>
            </a:r>
            <a:r>
              <a:rPr b="1" i="0" lang="en-US" sz="3200" u="none" strike="noStrike">
                <a:latin typeface="Gill Sans"/>
                <a:ea typeface="Gill Sans"/>
                <a:cs typeface="Gill Sans"/>
                <a:sym typeface="Gill Sans"/>
              </a:rPr>
              <a:t> in Algorithmic Methods</a:t>
            </a:r>
            <a:endParaRPr sz="3200"/>
          </a:p>
        </p:txBody>
      </p:sp>
      <p:sp>
        <p:nvSpPr>
          <p:cNvPr id="568" name="Google Shape;568;p36"/>
          <p:cNvSpPr txBox="1"/>
          <p:nvPr>
            <p:ph idx="1" type="body"/>
          </p:nvPr>
        </p:nvSpPr>
        <p:spPr>
          <a:xfrm>
            <a:off x="0" y="1206750"/>
            <a:ext cx="9144000" cy="55206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560"/>
              </a:spcBef>
              <a:spcAft>
                <a:spcPts val="0"/>
              </a:spcAft>
              <a:buSzPts val="1680"/>
              <a:buNone/>
            </a:pPr>
            <a:r>
              <a:t/>
            </a:r>
            <a:endParaRPr b="0" i="0" sz="2000" u="none" strike="noStrike">
              <a:latin typeface="Arial"/>
              <a:ea typeface="Arial"/>
              <a:cs typeface="Arial"/>
              <a:sym typeface="Arial"/>
            </a:endParaRPr>
          </a:p>
          <a:p>
            <a:pPr indent="-347980" lvl="0" marL="457200" rtl="0" algn="l">
              <a:lnSpc>
                <a:spcPct val="100000"/>
              </a:lnSpc>
              <a:spcBef>
                <a:spcPts val="560"/>
              </a:spcBef>
              <a:spcAft>
                <a:spcPts val="0"/>
              </a:spcAft>
              <a:buSzPts val="1880"/>
              <a:buChar char="■"/>
            </a:pPr>
            <a:r>
              <a:rPr lang="en-US" sz="2000">
                <a:latin typeface="Arial"/>
                <a:ea typeface="Arial"/>
                <a:cs typeface="Arial"/>
                <a:sym typeface="Arial"/>
              </a:rPr>
              <a:t>When an algorithm uses the </a:t>
            </a:r>
            <a:r>
              <a:rPr i="1" lang="en-US" sz="2000">
                <a:latin typeface="Arial"/>
                <a:ea typeface="Arial"/>
                <a:cs typeface="Arial"/>
                <a:sym typeface="Arial"/>
              </a:rPr>
              <a:t>minimum distance</a:t>
            </a:r>
            <a:r>
              <a:rPr lang="en-US" sz="2000">
                <a:latin typeface="Arial"/>
                <a:ea typeface="Arial"/>
                <a:cs typeface="Arial"/>
                <a:sym typeface="Arial"/>
              </a:rPr>
              <a:t>, </a:t>
            </a:r>
            <a:r>
              <a:rPr i="1" lang="en-US" sz="2000">
                <a:latin typeface="Arial"/>
                <a:ea typeface="Arial"/>
                <a:cs typeface="Arial"/>
                <a:sym typeface="Arial"/>
              </a:rPr>
              <a:t>d</a:t>
            </a:r>
            <a:r>
              <a:rPr baseline="-25000" i="1" lang="en-US" sz="2000">
                <a:latin typeface="Arial"/>
                <a:ea typeface="Arial"/>
                <a:cs typeface="Arial"/>
                <a:sym typeface="Arial"/>
              </a:rPr>
              <a:t>min</a:t>
            </a:r>
            <a:r>
              <a:rPr lang="en-US" sz="2000">
                <a:latin typeface="Arial"/>
                <a:ea typeface="Arial"/>
                <a:cs typeface="Arial"/>
                <a:sym typeface="Arial"/>
              </a:rPr>
              <a:t>(</a:t>
            </a:r>
            <a:r>
              <a:rPr i="1" lang="en-US" sz="2000">
                <a:latin typeface="Arial"/>
                <a:ea typeface="Arial"/>
                <a:cs typeface="Arial"/>
                <a:sym typeface="Arial"/>
              </a:rPr>
              <a:t>Ci </a:t>
            </a:r>
            <a:r>
              <a:rPr lang="en-US" sz="2000">
                <a:latin typeface="Arial"/>
                <a:ea typeface="Arial"/>
                <a:cs typeface="Arial"/>
                <a:sym typeface="Arial"/>
              </a:rPr>
              <a:t>,</a:t>
            </a:r>
            <a:r>
              <a:rPr i="1" lang="en-US" sz="2000">
                <a:latin typeface="Arial"/>
                <a:ea typeface="Arial"/>
                <a:cs typeface="Arial"/>
                <a:sym typeface="Arial"/>
              </a:rPr>
              <a:t>Cj)</a:t>
            </a:r>
            <a:r>
              <a:rPr lang="en-US" sz="2000">
                <a:latin typeface="Arial"/>
                <a:ea typeface="Arial"/>
                <a:cs typeface="Arial"/>
                <a:sym typeface="Arial"/>
              </a:rPr>
              <a:t>, to measure the distance between clusters, it is sometimes called a </a:t>
            </a:r>
            <a:r>
              <a:rPr b="1" lang="en-US" sz="2000">
                <a:latin typeface="Arial"/>
                <a:ea typeface="Arial"/>
                <a:cs typeface="Arial"/>
                <a:sym typeface="Arial"/>
              </a:rPr>
              <a:t>nearest-neighbor clustering algorithm</a:t>
            </a:r>
            <a:r>
              <a:rPr lang="en-US" sz="2000">
                <a:latin typeface="Arial"/>
                <a:ea typeface="Arial"/>
                <a:cs typeface="Arial"/>
                <a:sym typeface="Arial"/>
              </a:rPr>
              <a:t>.</a:t>
            </a:r>
            <a:endParaRPr sz="3000"/>
          </a:p>
          <a:p>
            <a:pPr indent="-127000" lvl="0" marL="558800" rtl="0" algn="l">
              <a:lnSpc>
                <a:spcPct val="100000"/>
              </a:lnSpc>
              <a:spcBef>
                <a:spcPts val="0"/>
              </a:spcBef>
              <a:spcAft>
                <a:spcPts val="0"/>
              </a:spcAft>
              <a:buClr>
                <a:srgbClr val="FF0000"/>
              </a:buClr>
              <a:buSzPts val="2000"/>
              <a:buFont typeface="Arial"/>
              <a:buChar char="■"/>
            </a:pPr>
            <a:r>
              <a:rPr lang="en-US" sz="2000">
                <a:latin typeface="Arial"/>
                <a:ea typeface="Arial"/>
                <a:cs typeface="Arial"/>
                <a:sym typeface="Arial"/>
              </a:rPr>
              <a:t>Here if the clustering process is terminated when the minimum distance between nearest clusters exceeds a user-defined threshold, it is called a </a:t>
            </a:r>
            <a:r>
              <a:rPr b="1" lang="en-US" sz="2000">
                <a:latin typeface="Arial"/>
                <a:ea typeface="Arial"/>
                <a:cs typeface="Arial"/>
                <a:sym typeface="Arial"/>
              </a:rPr>
              <a:t>single-linkage algorithm</a:t>
            </a:r>
            <a:r>
              <a:rPr lang="en-US" sz="2000">
                <a:latin typeface="Arial"/>
                <a:ea typeface="Arial"/>
                <a:cs typeface="Arial"/>
                <a:sym typeface="Arial"/>
              </a:rPr>
              <a:t>.</a:t>
            </a:r>
            <a:endParaRPr sz="20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sz="3000"/>
          </a:p>
          <a:p>
            <a:pPr indent="-347980" lvl="0" marL="457200" rtl="0" algn="just">
              <a:lnSpc>
                <a:spcPct val="100000"/>
              </a:lnSpc>
              <a:spcBef>
                <a:spcPts val="560"/>
              </a:spcBef>
              <a:spcAft>
                <a:spcPts val="0"/>
              </a:spcAft>
              <a:buSzPts val="1880"/>
              <a:buChar char="■"/>
            </a:pPr>
            <a:r>
              <a:rPr b="0" i="0" lang="en-US" sz="2000" u="none" strike="noStrike">
                <a:latin typeface="Arial"/>
                <a:ea typeface="Arial"/>
                <a:cs typeface="Arial"/>
                <a:sym typeface="Arial"/>
              </a:rPr>
              <a:t>When an algorithm uses the </a:t>
            </a:r>
            <a:r>
              <a:rPr b="0" i="1" lang="en-US" sz="2000" u="none" strike="noStrike">
                <a:latin typeface="Arial"/>
                <a:ea typeface="Arial"/>
                <a:cs typeface="Arial"/>
                <a:sym typeface="Arial"/>
              </a:rPr>
              <a:t>maximum distance</a:t>
            </a:r>
            <a:r>
              <a:rPr b="0" i="0" lang="en-US" sz="2000" u="none" strike="noStrike">
                <a:latin typeface="Arial"/>
                <a:ea typeface="Arial"/>
                <a:cs typeface="Arial"/>
                <a:sym typeface="Arial"/>
              </a:rPr>
              <a:t>, </a:t>
            </a:r>
            <a:r>
              <a:rPr b="0" i="1" lang="en-US" sz="2000" u="none" strike="noStrike">
                <a:latin typeface="Arial"/>
                <a:ea typeface="Arial"/>
                <a:cs typeface="Arial"/>
                <a:sym typeface="Arial"/>
              </a:rPr>
              <a:t>d</a:t>
            </a:r>
            <a:r>
              <a:rPr b="0" baseline="-25000" i="1" lang="en-US" sz="2000" u="none" strike="noStrike">
                <a:latin typeface="Arial"/>
                <a:ea typeface="Arial"/>
                <a:cs typeface="Arial"/>
                <a:sym typeface="Arial"/>
              </a:rPr>
              <a:t>max</a:t>
            </a:r>
            <a:r>
              <a:rPr lang="en-US" sz="2000">
                <a:latin typeface="Arial"/>
                <a:ea typeface="Arial"/>
                <a:cs typeface="Arial"/>
                <a:sym typeface="Arial"/>
              </a:rPr>
              <a:t>(</a:t>
            </a:r>
            <a:r>
              <a:rPr b="0" i="1" lang="en-US" sz="2000" u="none" strike="noStrike">
                <a:latin typeface="Arial"/>
                <a:ea typeface="Arial"/>
                <a:cs typeface="Arial"/>
                <a:sym typeface="Arial"/>
              </a:rPr>
              <a:t>Ci </a:t>
            </a:r>
            <a:r>
              <a:rPr b="0" i="0" lang="en-US" sz="2000" u="none" strike="noStrike">
                <a:latin typeface="Arial"/>
                <a:ea typeface="Arial"/>
                <a:cs typeface="Arial"/>
                <a:sym typeface="Arial"/>
              </a:rPr>
              <a:t>,</a:t>
            </a:r>
            <a:r>
              <a:rPr b="0" i="1" lang="en-US" sz="2000" u="none" strike="noStrike">
                <a:latin typeface="Arial"/>
                <a:ea typeface="Arial"/>
                <a:cs typeface="Arial"/>
                <a:sym typeface="Arial"/>
              </a:rPr>
              <a:t>Cj</a:t>
            </a:r>
            <a:r>
              <a:rPr lang="en-US" sz="2000">
                <a:latin typeface="Arial"/>
                <a:ea typeface="Arial"/>
                <a:cs typeface="Arial"/>
                <a:sym typeface="Arial"/>
              </a:rPr>
              <a:t>)</a:t>
            </a:r>
            <a:r>
              <a:rPr b="0" i="0" lang="en-US" sz="2000" u="none" strike="noStrike">
                <a:latin typeface="Arial"/>
                <a:ea typeface="Arial"/>
                <a:cs typeface="Arial"/>
                <a:sym typeface="Arial"/>
              </a:rPr>
              <a:t>, to measure the distance between clusters, it is sometimes called a </a:t>
            </a:r>
            <a:r>
              <a:rPr b="1" i="0" lang="en-US" sz="2000" u="none" strike="noStrike">
                <a:latin typeface="Arial"/>
                <a:ea typeface="Arial"/>
                <a:cs typeface="Arial"/>
                <a:sym typeface="Arial"/>
              </a:rPr>
              <a:t>farthest-neighbor clustering algorithm</a:t>
            </a:r>
            <a:r>
              <a:rPr b="0" i="0" lang="en-US" sz="2000" u="none" strike="noStrike">
                <a:latin typeface="Arial"/>
                <a:ea typeface="Arial"/>
                <a:cs typeface="Arial"/>
                <a:sym typeface="Arial"/>
              </a:rPr>
              <a:t>.</a:t>
            </a:r>
            <a:endParaRPr sz="3000"/>
          </a:p>
          <a:p>
            <a:pPr indent="-347980" lvl="1" marL="914400" rtl="0" algn="l">
              <a:lnSpc>
                <a:spcPct val="100000"/>
              </a:lnSpc>
              <a:spcBef>
                <a:spcPts val="560"/>
              </a:spcBef>
              <a:spcAft>
                <a:spcPts val="0"/>
              </a:spcAft>
              <a:buSzPts val="1880"/>
              <a:buChar char="■"/>
            </a:pPr>
            <a:r>
              <a:rPr lang="en-US" sz="2000">
                <a:latin typeface="Arial"/>
                <a:ea typeface="Arial"/>
                <a:cs typeface="Arial"/>
                <a:sym typeface="Arial"/>
              </a:rPr>
              <a:t>Here,</a:t>
            </a:r>
            <a:r>
              <a:rPr b="0" i="0" lang="en-US" sz="2000" u="none" strike="noStrike">
                <a:latin typeface="Arial"/>
                <a:ea typeface="Arial"/>
                <a:cs typeface="Arial"/>
                <a:sym typeface="Arial"/>
              </a:rPr>
              <a:t>If the clustering process is terminated when the maximum distance between nearest clusters exceeds a user-defined threshold, it is called a </a:t>
            </a:r>
            <a:r>
              <a:rPr b="1" i="0" lang="en-US" sz="2000" u="none" strike="noStrike">
                <a:latin typeface="Arial"/>
                <a:ea typeface="Arial"/>
                <a:cs typeface="Arial"/>
                <a:sym typeface="Arial"/>
              </a:rPr>
              <a:t>complete-linkage algorithm</a:t>
            </a:r>
            <a:endParaRPr sz="3000"/>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7"/>
          <p:cNvSpPr txBox="1"/>
          <p:nvPr>
            <p:ph idx="1" type="body"/>
          </p:nvPr>
        </p:nvSpPr>
        <p:spPr>
          <a:xfrm>
            <a:off x="381000" y="1835628"/>
            <a:ext cx="83820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575" name="Google Shape;575;p37"/>
          <p:cNvPicPr preferRelativeResize="0"/>
          <p:nvPr/>
        </p:nvPicPr>
        <p:blipFill rotWithShape="1">
          <a:blip r:embed="rId3">
            <a:alphaModFix/>
          </a:blip>
          <a:srcRect b="0" l="0" r="0" t="0"/>
          <a:stretch/>
        </p:blipFill>
        <p:spPr>
          <a:xfrm>
            <a:off x="473825" y="525953"/>
            <a:ext cx="3277425" cy="3228975"/>
          </a:xfrm>
          <a:prstGeom prst="rect">
            <a:avLst/>
          </a:prstGeom>
          <a:noFill/>
          <a:ln>
            <a:noFill/>
          </a:ln>
        </p:spPr>
      </p:pic>
      <p:pic>
        <p:nvPicPr>
          <p:cNvPr id="576" name="Google Shape;576;p37"/>
          <p:cNvPicPr preferRelativeResize="0"/>
          <p:nvPr/>
        </p:nvPicPr>
        <p:blipFill rotWithShape="1">
          <a:blip r:embed="rId4">
            <a:alphaModFix/>
          </a:blip>
          <a:srcRect b="0" l="0" r="0" t="0"/>
          <a:stretch/>
        </p:blipFill>
        <p:spPr>
          <a:xfrm>
            <a:off x="4931013" y="525941"/>
            <a:ext cx="3552825" cy="3228975"/>
          </a:xfrm>
          <a:prstGeom prst="rect">
            <a:avLst/>
          </a:prstGeom>
          <a:noFill/>
          <a:ln>
            <a:noFill/>
          </a:ln>
        </p:spPr>
      </p:pic>
      <p:sp>
        <p:nvSpPr>
          <p:cNvPr id="577" name="Google Shape;577;p37"/>
          <p:cNvSpPr/>
          <p:nvPr/>
        </p:nvSpPr>
        <p:spPr>
          <a:xfrm>
            <a:off x="3966075" y="2078928"/>
            <a:ext cx="730500" cy="38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8" name="Google Shape;578;p37"/>
          <p:cNvPicPr preferRelativeResize="0"/>
          <p:nvPr/>
        </p:nvPicPr>
        <p:blipFill rotWithShape="1">
          <a:blip r:embed="rId5">
            <a:alphaModFix/>
          </a:blip>
          <a:srcRect b="0" l="0" r="0" t="0"/>
          <a:stretch/>
        </p:blipFill>
        <p:spPr>
          <a:xfrm>
            <a:off x="4994762" y="4309360"/>
            <a:ext cx="3425325" cy="1754445"/>
          </a:xfrm>
          <a:prstGeom prst="rect">
            <a:avLst/>
          </a:prstGeom>
          <a:noFill/>
          <a:ln>
            <a:noFill/>
          </a:ln>
        </p:spPr>
      </p:pic>
      <p:pic>
        <p:nvPicPr>
          <p:cNvPr id="579" name="Google Shape;579;p37"/>
          <p:cNvPicPr preferRelativeResize="0"/>
          <p:nvPr/>
        </p:nvPicPr>
        <p:blipFill rotWithShape="1">
          <a:blip r:embed="rId6">
            <a:alphaModFix/>
          </a:blip>
          <a:srcRect b="0" l="0" r="0" t="0"/>
          <a:stretch/>
        </p:blipFill>
        <p:spPr>
          <a:xfrm>
            <a:off x="781460" y="4309360"/>
            <a:ext cx="3915115" cy="1754445"/>
          </a:xfrm>
          <a:prstGeom prst="rect">
            <a:avLst/>
          </a:prstGeom>
          <a:noFill/>
          <a:ln>
            <a:noFill/>
          </a:ln>
        </p:spPr>
      </p:pic>
      <p:sp>
        <p:nvSpPr>
          <p:cNvPr id="580" name="Google Shape;580;p37"/>
          <p:cNvSpPr txBox="1"/>
          <p:nvPr/>
        </p:nvSpPr>
        <p:spPr>
          <a:xfrm>
            <a:off x="2314986" y="6496062"/>
            <a:ext cx="71935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As 3 is minimum , combine [P3.P5] and [P1]</a:t>
            </a:r>
            <a:endParaRPr b="1" i="0" sz="1800" u="none" cap="none" strike="noStrike">
              <a:solidFill>
                <a:srgbClr val="000000"/>
              </a:solidFill>
              <a:latin typeface="Arial"/>
              <a:ea typeface="Arial"/>
              <a:cs typeface="Arial"/>
              <a:sym typeface="Arial"/>
            </a:endParaRPr>
          </a:p>
        </p:txBody>
      </p:sp>
      <p:sp>
        <p:nvSpPr>
          <p:cNvPr id="581" name="Google Shape;581;p37"/>
          <p:cNvSpPr txBox="1"/>
          <p:nvPr/>
        </p:nvSpPr>
        <p:spPr>
          <a:xfrm>
            <a:off x="928048" y="0"/>
            <a:ext cx="74926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Example: Agglomerative Clustering (Single Linkage)</a:t>
            </a:r>
            <a:endParaRPr b="1" i="0" sz="18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8"/>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Dendrogram</a:t>
            </a:r>
            <a:endParaRPr/>
          </a:p>
        </p:txBody>
      </p:sp>
      <p:sp>
        <p:nvSpPr>
          <p:cNvPr id="588" name="Google Shape;588;p38"/>
          <p:cNvSpPr txBox="1"/>
          <p:nvPr>
            <p:ph idx="1" type="body"/>
          </p:nvPr>
        </p:nvSpPr>
        <p:spPr>
          <a:xfrm>
            <a:off x="381000" y="1371600"/>
            <a:ext cx="83820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589" name="Google Shape;589;p38"/>
          <p:cNvPicPr preferRelativeResize="0"/>
          <p:nvPr/>
        </p:nvPicPr>
        <p:blipFill rotWithShape="1">
          <a:blip r:embed="rId3">
            <a:alphaModFix/>
          </a:blip>
          <a:srcRect b="0" l="0" r="0" t="0"/>
          <a:stretch/>
        </p:blipFill>
        <p:spPr>
          <a:xfrm>
            <a:off x="-33327" y="1614500"/>
            <a:ext cx="3487500" cy="3629025"/>
          </a:xfrm>
          <a:prstGeom prst="rect">
            <a:avLst/>
          </a:prstGeom>
          <a:noFill/>
          <a:ln>
            <a:noFill/>
          </a:ln>
        </p:spPr>
      </p:pic>
      <p:pic>
        <p:nvPicPr>
          <p:cNvPr id="590" name="Google Shape;590;p38"/>
          <p:cNvPicPr preferRelativeResize="0"/>
          <p:nvPr/>
        </p:nvPicPr>
        <p:blipFill rotWithShape="1">
          <a:blip r:embed="rId4">
            <a:alphaModFix/>
          </a:blip>
          <a:srcRect b="0" l="0" r="0" t="0"/>
          <a:stretch/>
        </p:blipFill>
        <p:spPr>
          <a:xfrm>
            <a:off x="4505325" y="1781175"/>
            <a:ext cx="3486150" cy="3600450"/>
          </a:xfrm>
          <a:prstGeom prst="rect">
            <a:avLst/>
          </a:prstGeom>
          <a:noFill/>
          <a:ln>
            <a:noFill/>
          </a:ln>
        </p:spPr>
      </p:pic>
      <p:cxnSp>
        <p:nvCxnSpPr>
          <p:cNvPr id="591" name="Google Shape;591;p38"/>
          <p:cNvCxnSpPr/>
          <p:nvPr/>
        </p:nvCxnSpPr>
        <p:spPr>
          <a:xfrm>
            <a:off x="393375" y="4149800"/>
            <a:ext cx="2738700" cy="23100"/>
          </a:xfrm>
          <a:prstGeom prst="straightConnector1">
            <a:avLst/>
          </a:prstGeom>
          <a:noFill/>
          <a:ln cap="flat" cmpd="sng" w="9525">
            <a:solidFill>
              <a:schemeClr val="dk2"/>
            </a:solidFill>
            <a:prstDash val="solid"/>
            <a:round/>
            <a:headEnd len="sm" w="sm" type="none"/>
            <a:tailEnd len="sm" w="sm" type="none"/>
          </a:ln>
        </p:spPr>
      </p:cxnSp>
      <p:sp>
        <p:nvSpPr>
          <p:cNvPr id="592" name="Google Shape;592;p38"/>
          <p:cNvSpPr txBox="1"/>
          <p:nvPr/>
        </p:nvSpPr>
        <p:spPr>
          <a:xfrm>
            <a:off x="830650" y="5576625"/>
            <a:ext cx="2646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ahoma"/>
                <a:ea typeface="Tahoma"/>
                <a:cs typeface="Tahoma"/>
                <a:sym typeface="Tahoma"/>
              </a:rPr>
              <a:t>Step 1</a:t>
            </a:r>
            <a:endParaRPr b="0" i="0" sz="2100" u="none" cap="none" strike="noStrike">
              <a:solidFill>
                <a:srgbClr val="000000"/>
              </a:solidFill>
              <a:latin typeface="Tahoma"/>
              <a:ea typeface="Tahoma"/>
              <a:cs typeface="Tahoma"/>
              <a:sym typeface="Tahoma"/>
            </a:endParaRPr>
          </a:p>
        </p:txBody>
      </p:sp>
      <p:sp>
        <p:nvSpPr>
          <p:cNvPr id="593" name="Google Shape;593;p38"/>
          <p:cNvSpPr txBox="1"/>
          <p:nvPr/>
        </p:nvSpPr>
        <p:spPr>
          <a:xfrm>
            <a:off x="5097850" y="5652825"/>
            <a:ext cx="2646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ahoma"/>
                <a:ea typeface="Tahoma"/>
                <a:cs typeface="Tahoma"/>
                <a:sym typeface="Tahoma"/>
              </a:rPr>
              <a:t>Step 2</a:t>
            </a:r>
            <a:endParaRPr b="0" i="0" sz="2100" u="none" cap="none" strike="noStrike">
              <a:solidFill>
                <a:srgbClr val="000000"/>
              </a:solidFill>
              <a:latin typeface="Tahoma"/>
              <a:ea typeface="Tahoma"/>
              <a:cs typeface="Tahoma"/>
              <a:sym typeface="Tahoma"/>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39"/>
          <p:cNvPicPr preferRelativeResize="0"/>
          <p:nvPr/>
        </p:nvPicPr>
        <p:blipFill rotWithShape="1">
          <a:blip r:embed="rId3">
            <a:alphaModFix/>
          </a:blip>
          <a:srcRect b="0" l="0" r="0" t="0"/>
          <a:stretch/>
        </p:blipFill>
        <p:spPr>
          <a:xfrm>
            <a:off x="109182" y="161925"/>
            <a:ext cx="3480179" cy="2308320"/>
          </a:xfrm>
          <a:prstGeom prst="rect">
            <a:avLst/>
          </a:prstGeom>
          <a:noFill/>
          <a:ln>
            <a:noFill/>
          </a:ln>
        </p:spPr>
      </p:pic>
      <p:pic>
        <p:nvPicPr>
          <p:cNvPr id="599" name="Google Shape;599;p39"/>
          <p:cNvPicPr preferRelativeResize="0"/>
          <p:nvPr/>
        </p:nvPicPr>
        <p:blipFill rotWithShape="1">
          <a:blip r:embed="rId4">
            <a:alphaModFix/>
          </a:blip>
          <a:srcRect b="0" l="0" r="0" t="0"/>
          <a:stretch/>
        </p:blipFill>
        <p:spPr>
          <a:xfrm>
            <a:off x="4633059" y="514243"/>
            <a:ext cx="3378177" cy="1603684"/>
          </a:xfrm>
          <a:prstGeom prst="rect">
            <a:avLst/>
          </a:prstGeom>
          <a:noFill/>
          <a:ln>
            <a:noFill/>
          </a:ln>
        </p:spPr>
      </p:pic>
      <p:pic>
        <p:nvPicPr>
          <p:cNvPr id="600" name="Google Shape;600;p39"/>
          <p:cNvPicPr preferRelativeResize="0"/>
          <p:nvPr/>
        </p:nvPicPr>
        <p:blipFill rotWithShape="1">
          <a:blip r:embed="rId5">
            <a:alphaModFix/>
          </a:blip>
          <a:srcRect b="0" l="0" r="0" t="0"/>
          <a:stretch/>
        </p:blipFill>
        <p:spPr>
          <a:xfrm>
            <a:off x="211184" y="3532781"/>
            <a:ext cx="3378177" cy="1696945"/>
          </a:xfrm>
          <a:prstGeom prst="rect">
            <a:avLst/>
          </a:prstGeom>
          <a:noFill/>
          <a:ln>
            <a:noFill/>
          </a:ln>
        </p:spPr>
      </p:pic>
      <p:pic>
        <p:nvPicPr>
          <p:cNvPr id="601" name="Google Shape;601;p39"/>
          <p:cNvPicPr preferRelativeResize="0"/>
          <p:nvPr/>
        </p:nvPicPr>
        <p:blipFill rotWithShape="1">
          <a:blip r:embed="rId6">
            <a:alphaModFix/>
          </a:blip>
          <a:srcRect b="0" l="0" r="0" t="0"/>
          <a:stretch/>
        </p:blipFill>
        <p:spPr>
          <a:xfrm>
            <a:off x="4373750" y="3638975"/>
            <a:ext cx="3130775" cy="641425"/>
          </a:xfrm>
          <a:prstGeom prst="rect">
            <a:avLst/>
          </a:prstGeom>
          <a:noFill/>
          <a:ln>
            <a:noFill/>
          </a:ln>
        </p:spPr>
      </p:pic>
      <p:sp>
        <p:nvSpPr>
          <p:cNvPr id="602" name="Google Shape;602;p39"/>
          <p:cNvSpPr/>
          <p:nvPr/>
        </p:nvSpPr>
        <p:spPr>
          <a:xfrm>
            <a:off x="1569493" y="2661313"/>
            <a:ext cx="423080" cy="641445"/>
          </a:xfrm>
          <a:prstGeom prst="downArrow">
            <a:avLst>
              <a:gd fmla="val 50000" name="adj1"/>
              <a:gd fmla="val 50000" name="adj2"/>
            </a:avLst>
          </a:prstGeom>
          <a:solidFill>
            <a:schemeClr val="accent1"/>
          </a:solidFill>
          <a:ln cap="flat" cmpd="sng" w="25400">
            <a:solidFill>
              <a:srgbClr val="00A67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3" name="Google Shape;603;p39"/>
          <p:cNvSpPr/>
          <p:nvPr/>
        </p:nvSpPr>
        <p:spPr>
          <a:xfrm>
            <a:off x="3821373" y="1214651"/>
            <a:ext cx="588525" cy="317085"/>
          </a:xfrm>
          <a:prstGeom prst="leftArrow">
            <a:avLst>
              <a:gd fmla="val 50000" name="adj1"/>
              <a:gd fmla="val 50000" name="adj2"/>
            </a:avLst>
          </a:prstGeom>
          <a:solidFill>
            <a:schemeClr val="accent1"/>
          </a:solidFill>
          <a:ln cap="flat" cmpd="sng" w="25400">
            <a:solidFill>
              <a:srgbClr val="00A67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4" name="Google Shape;604;p39"/>
          <p:cNvSpPr txBox="1"/>
          <p:nvPr/>
        </p:nvSpPr>
        <p:spPr>
          <a:xfrm>
            <a:off x="2361063" y="2661313"/>
            <a:ext cx="53458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Combine  [P2] and [P4]</a:t>
            </a:r>
            <a:endParaRPr b="1" i="0" sz="1600" u="none" cap="none" strike="noStrike">
              <a:solidFill>
                <a:srgbClr val="000000"/>
              </a:solidFill>
              <a:latin typeface="Arial"/>
              <a:ea typeface="Arial"/>
              <a:cs typeface="Arial"/>
              <a:sym typeface="Arial"/>
            </a:endParaRPr>
          </a:p>
        </p:txBody>
      </p:sp>
      <p:sp>
        <p:nvSpPr>
          <p:cNvPr id="605" name="Google Shape;605;p39"/>
          <p:cNvSpPr/>
          <p:nvPr/>
        </p:nvSpPr>
        <p:spPr>
          <a:xfrm>
            <a:off x="3673520" y="3769061"/>
            <a:ext cx="588525" cy="317085"/>
          </a:xfrm>
          <a:prstGeom prst="leftArrow">
            <a:avLst>
              <a:gd fmla="val 50000" name="adj1"/>
              <a:gd fmla="val 50000" name="adj2"/>
            </a:avLst>
          </a:prstGeom>
          <a:solidFill>
            <a:schemeClr val="accent1"/>
          </a:solidFill>
          <a:ln cap="flat" cmpd="sng" w="25400">
            <a:solidFill>
              <a:srgbClr val="00A67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6" name="Google Shape;606;p39"/>
          <p:cNvSpPr txBox="1"/>
          <p:nvPr/>
        </p:nvSpPr>
        <p:spPr>
          <a:xfrm>
            <a:off x="446036" y="5492062"/>
            <a:ext cx="7193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combine [P1,P3.P5] and [P2,P4]into one cluster</a:t>
            </a:r>
            <a:endParaRPr b="1" i="0" sz="18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500"/>
                                        <p:tgtEl>
                                          <p:spTgt spid="6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500"/>
                                        <p:tgtEl>
                                          <p:spTgt spid="6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500"/>
                                        <p:tgtEl>
                                          <p:spTgt spid="6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500"/>
                                        <p:tgtEl>
                                          <p:spTgt spid="6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500"/>
                                        <p:tgtEl>
                                          <p:spTgt spid="6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4" name="Google Shape;114;p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5" name="Google Shape;115;p4"/>
          <p:cNvSpPr txBox="1"/>
          <p:nvPr>
            <p:ph type="title"/>
          </p:nvPr>
        </p:nvSpPr>
        <p:spPr>
          <a:xfrm>
            <a:off x="750887" y="436562"/>
            <a:ext cx="7367587" cy="498475"/>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Examples of Clustering Applications</a:t>
            </a:r>
            <a:endParaRPr b="0" i="0" sz="3600" u="none" cap="none" strike="noStrike">
              <a:solidFill>
                <a:schemeClr val="dk2"/>
              </a:solidFill>
              <a:latin typeface="Tahoma"/>
              <a:ea typeface="Tahoma"/>
              <a:cs typeface="Tahoma"/>
              <a:sym typeface="Tahoma"/>
            </a:endParaRPr>
          </a:p>
        </p:txBody>
      </p:sp>
      <p:sp>
        <p:nvSpPr>
          <p:cNvPr id="116" name="Google Shape;116;p4"/>
          <p:cNvSpPr txBox="1"/>
          <p:nvPr>
            <p:ph idx="1" type="body"/>
          </p:nvPr>
        </p:nvSpPr>
        <p:spPr>
          <a:xfrm>
            <a:off x="381000" y="1371600"/>
            <a:ext cx="8382000" cy="5181600"/>
          </a:xfrm>
          <a:prstGeom prst="rect">
            <a:avLst/>
          </a:prstGeom>
          <a:noFill/>
          <a:ln>
            <a:noFill/>
          </a:ln>
        </p:spPr>
        <p:txBody>
          <a:bodyPr anchorCtr="0" anchor="t" bIns="46025" lIns="92075" spcFirstLastPara="1" rIns="92075" wrap="square" tIns="46025">
            <a:noAutofit/>
          </a:bodyPr>
          <a:lstStyle/>
          <a:p>
            <a:pPr indent="-355600" lvl="0" marL="457200" rtl="0" algn="l">
              <a:lnSpc>
                <a:spcPct val="100000"/>
              </a:lnSpc>
              <a:spcBef>
                <a:spcPts val="0"/>
              </a:spcBef>
              <a:spcAft>
                <a:spcPts val="0"/>
              </a:spcAft>
              <a:buClr>
                <a:srgbClr val="273239"/>
              </a:buClr>
              <a:buSzPts val="2000"/>
              <a:buFont typeface="Arial"/>
              <a:buChar char="■"/>
            </a:pPr>
            <a:r>
              <a:rPr b="1" lang="en-US" sz="2000">
                <a:solidFill>
                  <a:srgbClr val="273239"/>
                </a:solidFill>
                <a:highlight>
                  <a:srgbClr val="FFFFFF"/>
                </a:highlight>
              </a:rPr>
              <a:t>Libraries: </a:t>
            </a:r>
            <a:r>
              <a:rPr lang="en-US" sz="2000">
                <a:solidFill>
                  <a:srgbClr val="273239"/>
                </a:solidFill>
                <a:highlight>
                  <a:srgbClr val="FFFFFF"/>
                </a:highlight>
              </a:rPr>
              <a:t>It is used in clustering different books on the basis of topics and information.</a:t>
            </a:r>
            <a:endParaRPr sz="2000">
              <a:solidFill>
                <a:srgbClr val="273239"/>
              </a:solidFill>
              <a:highlight>
                <a:srgbClr val="FFFFFF"/>
              </a:highlight>
            </a:endParaRPr>
          </a:p>
          <a:p>
            <a:pPr indent="0" lvl="0" marL="457200" rtl="0" algn="l">
              <a:lnSpc>
                <a:spcPct val="100000"/>
              </a:lnSpc>
              <a:spcBef>
                <a:spcPts val="0"/>
              </a:spcBef>
              <a:spcAft>
                <a:spcPts val="0"/>
              </a:spcAft>
              <a:buSzPts val="1680"/>
              <a:buNone/>
            </a:pPr>
            <a:r>
              <a:t/>
            </a:r>
            <a:endParaRPr sz="2000">
              <a:solidFill>
                <a:srgbClr val="273239"/>
              </a:solidFill>
              <a:highlight>
                <a:srgbClr val="FFFFFF"/>
              </a:highlight>
            </a:endParaRPr>
          </a:p>
          <a:p>
            <a:pPr indent="-355600" lvl="0" marL="457200" rtl="0" algn="l">
              <a:lnSpc>
                <a:spcPct val="100000"/>
              </a:lnSpc>
              <a:spcBef>
                <a:spcPts val="0"/>
              </a:spcBef>
              <a:spcAft>
                <a:spcPts val="0"/>
              </a:spcAft>
              <a:buClr>
                <a:srgbClr val="273239"/>
              </a:buClr>
              <a:buSzPts val="2000"/>
              <a:buFont typeface="Arial"/>
              <a:buChar char="■"/>
            </a:pPr>
            <a:r>
              <a:rPr b="1" lang="en-US" sz="2000">
                <a:solidFill>
                  <a:srgbClr val="273239"/>
                </a:solidFill>
                <a:highlight>
                  <a:srgbClr val="FFFFFF"/>
                </a:highlight>
              </a:rPr>
              <a:t>Insurance: </a:t>
            </a:r>
            <a:r>
              <a:rPr lang="en-US" sz="2000"/>
              <a:t>Identifying groups of motor insurance policy holders with a high average claim cost</a:t>
            </a:r>
            <a:r>
              <a:rPr lang="en-US" sz="2000">
                <a:solidFill>
                  <a:srgbClr val="273239"/>
                </a:solidFill>
                <a:highlight>
                  <a:srgbClr val="FFFFFF"/>
                </a:highlight>
              </a:rPr>
              <a:t> </a:t>
            </a:r>
            <a:r>
              <a:rPr lang="en-US" sz="2000">
                <a:highlight>
                  <a:srgbClr val="FFFFFF"/>
                </a:highlight>
              </a:rPr>
              <a:t>and identifying the frauds.</a:t>
            </a:r>
            <a:endParaRPr sz="2000">
              <a:highlight>
                <a:srgbClr val="FFFFFF"/>
              </a:highlight>
            </a:endParaRPr>
          </a:p>
          <a:p>
            <a:pPr indent="0" lvl="0" marL="457200" rtl="0" algn="l">
              <a:lnSpc>
                <a:spcPct val="100000"/>
              </a:lnSpc>
              <a:spcBef>
                <a:spcPts val="0"/>
              </a:spcBef>
              <a:spcAft>
                <a:spcPts val="0"/>
              </a:spcAft>
              <a:buSzPts val="1680"/>
              <a:buNone/>
            </a:pPr>
            <a:r>
              <a:t/>
            </a:r>
            <a:endParaRPr sz="2000">
              <a:highlight>
                <a:srgbClr val="FFFFFF"/>
              </a:highlight>
            </a:endParaRPr>
          </a:p>
          <a:p>
            <a:pPr indent="-355600" lvl="0" marL="457200" rtl="0" algn="l">
              <a:lnSpc>
                <a:spcPct val="100000"/>
              </a:lnSpc>
              <a:spcBef>
                <a:spcPts val="0"/>
              </a:spcBef>
              <a:spcAft>
                <a:spcPts val="0"/>
              </a:spcAft>
              <a:buSzPts val="2000"/>
              <a:buFont typeface="Tahoma"/>
              <a:buChar char="■"/>
            </a:pPr>
            <a:r>
              <a:rPr lang="en-US" sz="2000"/>
              <a:t>As a DM function, clustering can be used </a:t>
            </a:r>
            <a:endParaRPr sz="2000"/>
          </a:p>
          <a:p>
            <a:pPr indent="-355600" lvl="1" marL="914400" rtl="0" algn="l">
              <a:lnSpc>
                <a:spcPct val="100000"/>
              </a:lnSpc>
              <a:spcBef>
                <a:spcPts val="480"/>
              </a:spcBef>
              <a:spcAft>
                <a:spcPts val="0"/>
              </a:spcAft>
              <a:buSzPts val="2000"/>
              <a:buFont typeface="Tahoma"/>
              <a:buChar char="■"/>
            </a:pPr>
            <a:r>
              <a:rPr lang="en-US" sz="2000"/>
              <a:t>As a </a:t>
            </a:r>
            <a:r>
              <a:rPr lang="en-US" sz="2000">
                <a:solidFill>
                  <a:schemeClr val="hlink"/>
                </a:solidFill>
              </a:rPr>
              <a:t>stand-alone tool</a:t>
            </a:r>
            <a:r>
              <a:rPr lang="en-US" sz="2000"/>
              <a:t> to get insight into data distribution </a:t>
            </a:r>
            <a:endParaRPr sz="2000"/>
          </a:p>
          <a:p>
            <a:pPr indent="-355600" lvl="1" marL="914400" rtl="0" algn="l">
              <a:lnSpc>
                <a:spcPct val="100000"/>
              </a:lnSpc>
              <a:spcBef>
                <a:spcPts val="480"/>
              </a:spcBef>
              <a:spcAft>
                <a:spcPts val="0"/>
              </a:spcAft>
              <a:buSzPts val="2000"/>
              <a:buFont typeface="Tahoma"/>
              <a:buChar char="■"/>
            </a:pPr>
            <a:r>
              <a:rPr lang="en-US" sz="2000"/>
              <a:t>As a </a:t>
            </a:r>
            <a:r>
              <a:rPr lang="en-US" sz="2000">
                <a:solidFill>
                  <a:schemeClr val="hlink"/>
                </a:solidFill>
              </a:rPr>
              <a:t>preprocessing step</a:t>
            </a:r>
            <a:r>
              <a:rPr lang="en-US" sz="2000"/>
              <a:t> for other algorithms</a:t>
            </a:r>
            <a:endParaRPr sz="2000"/>
          </a:p>
          <a:p>
            <a:pPr indent="0" lvl="0" marL="914400" rtl="0" algn="l">
              <a:lnSpc>
                <a:spcPct val="100000"/>
              </a:lnSpc>
              <a:spcBef>
                <a:spcPts val="480"/>
              </a:spcBef>
              <a:spcAft>
                <a:spcPts val="0"/>
              </a:spcAft>
              <a:buSzPts val="1680"/>
              <a:buNone/>
            </a:pPr>
            <a:r>
              <a:t/>
            </a:r>
            <a:endParaRPr sz="2000"/>
          </a:p>
          <a:p>
            <a:pPr indent="-355600" lvl="0" marL="457200" rtl="0" algn="l">
              <a:lnSpc>
                <a:spcPct val="100000"/>
              </a:lnSpc>
              <a:spcBef>
                <a:spcPts val="480"/>
              </a:spcBef>
              <a:spcAft>
                <a:spcPts val="0"/>
              </a:spcAft>
              <a:buClr>
                <a:schemeClr val="dk2"/>
              </a:buClr>
              <a:buSzPts val="2000"/>
              <a:buFont typeface="Tahoma"/>
              <a:buChar char="■"/>
            </a:pPr>
            <a:r>
              <a:rPr lang="en-US" sz="2000"/>
              <a:t> Outlier detection</a:t>
            </a:r>
            <a:endParaRPr sz="2000"/>
          </a:p>
          <a:p>
            <a:pPr indent="-251459" lvl="0" marL="800100" rtl="0" algn="l">
              <a:lnSpc>
                <a:spcPct val="100000"/>
              </a:lnSpc>
              <a:spcBef>
                <a:spcPts val="0"/>
              </a:spcBef>
              <a:spcAft>
                <a:spcPts val="0"/>
              </a:spcAft>
              <a:buSzPts val="1680"/>
              <a:buNone/>
            </a:pPr>
            <a:r>
              <a:t/>
            </a:r>
            <a:endParaRPr sz="2000"/>
          </a:p>
          <a:p>
            <a:pPr indent="0" lvl="0" marL="457200" marR="0" rtl="0" algn="l">
              <a:lnSpc>
                <a:spcPct val="140000"/>
              </a:lnSpc>
              <a:spcBef>
                <a:spcPts val="400"/>
              </a:spcBef>
              <a:spcAft>
                <a:spcPts val="0"/>
              </a:spcAft>
              <a:buSzPts val="1680"/>
              <a:buNone/>
            </a:pPr>
            <a:r>
              <a:t/>
            </a:r>
            <a:endParaRPr sz="2000" u="sng"/>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0"/>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Dendrogram for the Example</a:t>
            </a:r>
            <a:endParaRPr/>
          </a:p>
        </p:txBody>
      </p:sp>
      <p:pic>
        <p:nvPicPr>
          <p:cNvPr id="612" name="Google Shape;612;p40"/>
          <p:cNvPicPr preferRelativeResize="0"/>
          <p:nvPr/>
        </p:nvPicPr>
        <p:blipFill rotWithShape="1">
          <a:blip r:embed="rId3">
            <a:alphaModFix/>
          </a:blip>
          <a:srcRect b="0" l="0" r="0" t="0"/>
          <a:stretch/>
        </p:blipFill>
        <p:spPr>
          <a:xfrm>
            <a:off x="1804950" y="1225625"/>
            <a:ext cx="4914045" cy="5562600"/>
          </a:xfrm>
          <a:prstGeom prst="rect">
            <a:avLst/>
          </a:prstGeom>
          <a:noFill/>
          <a:ln>
            <a:noFill/>
          </a:ln>
        </p:spPr>
      </p:pic>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1"/>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Complete Linkage</a:t>
            </a:r>
            <a:endParaRPr/>
          </a:p>
        </p:txBody>
      </p:sp>
      <p:pic>
        <p:nvPicPr>
          <p:cNvPr id="618" name="Google Shape;618;p41"/>
          <p:cNvPicPr preferRelativeResize="0"/>
          <p:nvPr/>
        </p:nvPicPr>
        <p:blipFill rotWithShape="1">
          <a:blip r:embed="rId3">
            <a:alphaModFix/>
          </a:blip>
          <a:srcRect b="0" l="0" r="0" t="0"/>
          <a:stretch/>
        </p:blipFill>
        <p:spPr>
          <a:xfrm>
            <a:off x="381000" y="1262133"/>
            <a:ext cx="2543175" cy="2095500"/>
          </a:xfrm>
          <a:prstGeom prst="rect">
            <a:avLst/>
          </a:prstGeom>
          <a:noFill/>
          <a:ln>
            <a:noFill/>
          </a:ln>
        </p:spPr>
      </p:pic>
      <p:pic>
        <p:nvPicPr>
          <p:cNvPr id="619" name="Google Shape;619;p41"/>
          <p:cNvPicPr preferRelativeResize="0"/>
          <p:nvPr/>
        </p:nvPicPr>
        <p:blipFill rotWithShape="1">
          <a:blip r:embed="rId4">
            <a:alphaModFix/>
          </a:blip>
          <a:srcRect b="0" l="0" r="0" t="0"/>
          <a:stretch/>
        </p:blipFill>
        <p:spPr>
          <a:xfrm>
            <a:off x="3489775" y="3944203"/>
            <a:ext cx="5419725" cy="2276475"/>
          </a:xfrm>
          <a:prstGeom prst="rect">
            <a:avLst/>
          </a:prstGeom>
          <a:noFill/>
          <a:ln>
            <a:noFill/>
          </a:ln>
        </p:spPr>
      </p:pic>
      <p:sp>
        <p:nvSpPr>
          <p:cNvPr id="620" name="Google Shape;620;p41"/>
          <p:cNvSpPr/>
          <p:nvPr/>
        </p:nvSpPr>
        <p:spPr>
          <a:xfrm>
            <a:off x="1460310" y="3521122"/>
            <a:ext cx="382138" cy="423081"/>
          </a:xfrm>
          <a:prstGeom prst="downArrow">
            <a:avLst>
              <a:gd fmla="val 50000" name="adj1"/>
              <a:gd fmla="val 50000" name="adj2"/>
            </a:avLst>
          </a:prstGeom>
          <a:solidFill>
            <a:schemeClr val="accent1"/>
          </a:solidFill>
          <a:ln cap="flat" cmpd="sng" w="25400">
            <a:solidFill>
              <a:srgbClr val="00A67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1" name="Google Shape;621;p41"/>
          <p:cNvPicPr preferRelativeResize="0"/>
          <p:nvPr/>
        </p:nvPicPr>
        <p:blipFill rotWithShape="1">
          <a:blip r:embed="rId5">
            <a:alphaModFix/>
          </a:blip>
          <a:srcRect b="0" l="0" r="0" t="0"/>
          <a:stretch/>
        </p:blipFill>
        <p:spPr>
          <a:xfrm>
            <a:off x="190500" y="4107692"/>
            <a:ext cx="2733675" cy="2105025"/>
          </a:xfrm>
          <a:prstGeom prst="rect">
            <a:avLst/>
          </a:prstGeom>
          <a:noFill/>
          <a:ln>
            <a:noFill/>
          </a:ln>
        </p:spPr>
      </p:pic>
      <p:sp>
        <p:nvSpPr>
          <p:cNvPr id="622" name="Google Shape;622;p41"/>
          <p:cNvSpPr/>
          <p:nvPr/>
        </p:nvSpPr>
        <p:spPr>
          <a:xfrm>
            <a:off x="2924175" y="4926842"/>
            <a:ext cx="378583" cy="232012"/>
          </a:xfrm>
          <a:prstGeom prst="leftArrow">
            <a:avLst>
              <a:gd fmla="val 50000" name="adj1"/>
              <a:gd fmla="val 50000" name="adj2"/>
            </a:avLst>
          </a:prstGeom>
          <a:solidFill>
            <a:schemeClr val="accent1"/>
          </a:solidFill>
          <a:ln cap="flat" cmpd="sng" w="25400">
            <a:solidFill>
              <a:srgbClr val="00A67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41"/>
          <p:cNvSpPr txBox="1"/>
          <p:nvPr/>
        </p:nvSpPr>
        <p:spPr>
          <a:xfrm>
            <a:off x="887104" y="6387152"/>
            <a:ext cx="62233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Combine [P4] and [P2]</a:t>
            </a:r>
            <a:endParaRPr b="0" i="0" sz="1400" u="none" cap="none" strike="noStrike">
              <a:solidFill>
                <a:srgbClr val="000000"/>
              </a:solidFill>
              <a:latin typeface="Arial"/>
              <a:ea typeface="Arial"/>
              <a:cs typeface="Arial"/>
              <a:sym typeface="Arial"/>
            </a:endParaRPr>
          </a:p>
        </p:txBody>
      </p:sp>
      <p:sp>
        <p:nvSpPr>
          <p:cNvPr id="624" name="Google Shape;624;p41"/>
          <p:cNvSpPr txBox="1"/>
          <p:nvPr/>
        </p:nvSpPr>
        <p:spPr>
          <a:xfrm>
            <a:off x="3643952" y="1883391"/>
            <a:ext cx="38350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Combine [P3] and [P5]</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500"/>
                                        <p:tgtEl>
                                          <p:spTgt spid="6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500"/>
                                        <p:tgtEl>
                                          <p:spTgt spid="6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500"/>
                                        <p:tgtEl>
                                          <p:spTgt spid="6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500"/>
                                        <p:tgtEl>
                                          <p:spTgt spid="6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500"/>
                                        <p:tgtEl>
                                          <p:spTgt spid="6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500"/>
                                        <p:tgtEl>
                                          <p:spTgt spid="6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2"/>
          <p:cNvSpPr txBox="1"/>
          <p:nvPr>
            <p:ph type="title"/>
          </p:nvPr>
        </p:nvSpPr>
        <p:spPr>
          <a:xfrm>
            <a:off x="-1" y="381000"/>
            <a:ext cx="8993875"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3200"/>
              <a:t>Agglomerative Clustering(Complete Linkage)</a:t>
            </a:r>
            <a:endParaRPr sz="3200"/>
          </a:p>
        </p:txBody>
      </p:sp>
      <p:pic>
        <p:nvPicPr>
          <p:cNvPr id="630" name="Google Shape;630;p42"/>
          <p:cNvPicPr preferRelativeResize="0"/>
          <p:nvPr/>
        </p:nvPicPr>
        <p:blipFill rotWithShape="1">
          <a:blip r:embed="rId3">
            <a:alphaModFix/>
          </a:blip>
          <a:srcRect b="0" l="0" r="0" t="0"/>
          <a:stretch/>
        </p:blipFill>
        <p:spPr>
          <a:xfrm>
            <a:off x="390088" y="1289327"/>
            <a:ext cx="3327424" cy="1936845"/>
          </a:xfrm>
          <a:prstGeom prst="rect">
            <a:avLst/>
          </a:prstGeom>
          <a:noFill/>
          <a:ln>
            <a:noFill/>
          </a:ln>
        </p:spPr>
      </p:pic>
      <p:pic>
        <p:nvPicPr>
          <p:cNvPr id="631" name="Google Shape;631;p42"/>
          <p:cNvPicPr preferRelativeResize="0"/>
          <p:nvPr/>
        </p:nvPicPr>
        <p:blipFill rotWithShape="1">
          <a:blip r:embed="rId4">
            <a:alphaModFix/>
          </a:blip>
          <a:srcRect b="0" l="0" r="0" t="0"/>
          <a:stretch/>
        </p:blipFill>
        <p:spPr>
          <a:xfrm>
            <a:off x="5114072" y="1297672"/>
            <a:ext cx="3115528" cy="1936845"/>
          </a:xfrm>
          <a:prstGeom prst="rect">
            <a:avLst/>
          </a:prstGeom>
          <a:noFill/>
          <a:ln>
            <a:noFill/>
          </a:ln>
        </p:spPr>
      </p:pic>
      <p:sp>
        <p:nvSpPr>
          <p:cNvPr id="632" name="Google Shape;632;p42"/>
          <p:cNvSpPr/>
          <p:nvPr/>
        </p:nvSpPr>
        <p:spPr>
          <a:xfrm>
            <a:off x="3903260" y="2306472"/>
            <a:ext cx="900752" cy="354841"/>
          </a:xfrm>
          <a:prstGeom prst="rightArrow">
            <a:avLst>
              <a:gd fmla="val 50000" name="adj1"/>
              <a:gd fmla="val 50000" name="adj2"/>
            </a:avLst>
          </a:prstGeom>
          <a:solidFill>
            <a:schemeClr val="accent1"/>
          </a:solidFill>
          <a:ln cap="flat" cmpd="sng" w="25400">
            <a:solidFill>
              <a:srgbClr val="00A67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3" name="Google Shape;633;p42"/>
          <p:cNvSpPr txBox="1"/>
          <p:nvPr/>
        </p:nvSpPr>
        <p:spPr>
          <a:xfrm>
            <a:off x="614150" y="3276341"/>
            <a:ext cx="328911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Combine [P2,P4] and [P1]</a:t>
            </a:r>
            <a:endParaRPr b="1" i="0" sz="1600" u="none" cap="none" strike="noStrike">
              <a:solidFill>
                <a:srgbClr val="000000"/>
              </a:solidFill>
              <a:latin typeface="Arial"/>
              <a:ea typeface="Arial"/>
              <a:cs typeface="Arial"/>
              <a:sym typeface="Arial"/>
            </a:endParaRPr>
          </a:p>
        </p:txBody>
      </p:sp>
      <p:sp>
        <p:nvSpPr>
          <p:cNvPr id="634" name="Google Shape;634;p42"/>
          <p:cNvSpPr txBox="1"/>
          <p:nvPr/>
        </p:nvSpPr>
        <p:spPr>
          <a:xfrm>
            <a:off x="5114072" y="3353184"/>
            <a:ext cx="328911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Combine [P1,P2,P4] and [P3.P5 to form a single cluster</a:t>
            </a:r>
            <a:endParaRPr b="1" i="0" sz="1600" u="none" cap="none" strike="noStrike">
              <a:solidFill>
                <a:srgbClr val="000000"/>
              </a:solidFill>
              <a:latin typeface="Arial"/>
              <a:ea typeface="Arial"/>
              <a:cs typeface="Arial"/>
              <a:sym typeface="Arial"/>
            </a:endParaRPr>
          </a:p>
        </p:txBody>
      </p:sp>
      <p:sp>
        <p:nvSpPr>
          <p:cNvPr id="635" name="Google Shape;635;p42"/>
          <p:cNvSpPr txBox="1"/>
          <p:nvPr/>
        </p:nvSpPr>
        <p:spPr>
          <a:xfrm>
            <a:off x="4804012" y="6440972"/>
            <a:ext cx="28016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Dendogram</a:t>
            </a:r>
            <a:endParaRPr b="1" i="0" sz="1800" u="none" cap="none" strike="noStrike">
              <a:solidFill>
                <a:srgbClr val="000000"/>
              </a:solidFill>
              <a:latin typeface="Arial"/>
              <a:ea typeface="Arial"/>
              <a:cs typeface="Arial"/>
              <a:sym typeface="Arial"/>
            </a:endParaRPr>
          </a:p>
        </p:txBody>
      </p:sp>
      <p:pic>
        <p:nvPicPr>
          <p:cNvPr id="636" name="Google Shape;636;p42"/>
          <p:cNvPicPr preferRelativeResize="0"/>
          <p:nvPr/>
        </p:nvPicPr>
        <p:blipFill rotWithShape="1">
          <a:blip r:embed="rId5">
            <a:alphaModFix/>
          </a:blip>
          <a:srcRect b="0" l="0" r="0" t="0"/>
          <a:stretch/>
        </p:blipFill>
        <p:spPr>
          <a:xfrm>
            <a:off x="1540525" y="3871995"/>
            <a:ext cx="3176686" cy="293830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500"/>
                                        <p:tgtEl>
                                          <p:spTgt spid="6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500"/>
                                        <p:tgtEl>
                                          <p:spTgt spid="6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1"/>
                                        </p:tgtEl>
                                        <p:attrNameLst>
                                          <p:attrName>style.visibility</p:attrName>
                                        </p:attrNameLst>
                                      </p:cBhvr>
                                      <p:to>
                                        <p:strVal val="visible"/>
                                      </p:to>
                                    </p:set>
                                    <p:anim calcmode="lin" valueType="num">
                                      <p:cBhvr additive="base">
                                        <p:cTn dur="500"/>
                                        <p:tgtEl>
                                          <p:spTgt spid="6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500"/>
                                        <p:tgtEl>
                                          <p:spTgt spid="6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642" name="Google Shape;642;p43"/>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643" name="Google Shape;643;p4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644" name="Google Shape;644;p43"/>
          <p:cNvSpPr txBox="1"/>
          <p:nvPr>
            <p:ph type="title"/>
          </p:nvPr>
        </p:nvSpPr>
        <p:spPr>
          <a:xfrm>
            <a:off x="893762" y="304800"/>
            <a:ext cx="7224712"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BIRCH (1996)</a:t>
            </a:r>
            <a:endParaRPr b="0" i="0" sz="3600" u="none" cap="none" strike="noStrike">
              <a:solidFill>
                <a:schemeClr val="dk2"/>
              </a:solidFill>
              <a:latin typeface="Tahoma"/>
              <a:ea typeface="Tahoma"/>
              <a:cs typeface="Tahoma"/>
              <a:sym typeface="Tahoma"/>
            </a:endParaRPr>
          </a:p>
        </p:txBody>
      </p:sp>
      <p:sp>
        <p:nvSpPr>
          <p:cNvPr id="645" name="Google Shape;645;p43"/>
          <p:cNvSpPr txBox="1"/>
          <p:nvPr>
            <p:ph idx="1" type="body"/>
          </p:nvPr>
        </p:nvSpPr>
        <p:spPr>
          <a:xfrm>
            <a:off x="304800" y="1371600"/>
            <a:ext cx="8610600" cy="5029200"/>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Balanced Iterative Reducing and Clustering using Hierarchies (BIRCH) is designed for clustering a large amount of </a:t>
            </a:r>
            <a:r>
              <a:rPr b="0" i="0" lang="en-US" sz="1800" u="none" strike="noStrike">
                <a:solidFill>
                  <a:srgbClr val="CC3300"/>
                </a:solidFill>
                <a:latin typeface="Tahoma"/>
                <a:ea typeface="Tahoma"/>
                <a:cs typeface="Tahoma"/>
                <a:sym typeface="Tahoma"/>
              </a:rPr>
              <a:t>numeric </a:t>
            </a:r>
            <a:r>
              <a:rPr b="0" i="0" lang="en-US" sz="1800" u="none" strike="noStrike">
                <a:latin typeface="Tahoma"/>
                <a:ea typeface="Tahoma"/>
                <a:cs typeface="Tahoma"/>
                <a:sym typeface="Tahoma"/>
              </a:rPr>
              <a:t>data by integrating hierarchical clustering (at the initial </a:t>
            </a:r>
            <a:r>
              <a:rPr b="0" i="1" lang="en-US" sz="1800" u="none" strike="noStrike">
                <a:latin typeface="Tahoma"/>
                <a:ea typeface="Tahoma"/>
                <a:cs typeface="Tahoma"/>
                <a:sym typeface="Tahoma"/>
              </a:rPr>
              <a:t>microclustering </a:t>
            </a:r>
            <a:r>
              <a:rPr b="0" i="0" lang="en-US" sz="1800" u="none" strike="noStrike">
                <a:latin typeface="Tahoma"/>
                <a:ea typeface="Tahoma"/>
                <a:cs typeface="Tahoma"/>
                <a:sym typeface="Tahoma"/>
              </a:rPr>
              <a:t>stage) and other clustering methods such as iterative partitioning (at the later </a:t>
            </a:r>
            <a:r>
              <a:rPr b="0" i="1" lang="en-US" sz="1800" u="none" strike="noStrike">
                <a:latin typeface="Tahoma"/>
                <a:ea typeface="Tahoma"/>
                <a:cs typeface="Tahoma"/>
                <a:sym typeface="Tahoma"/>
              </a:rPr>
              <a:t>macroclustering </a:t>
            </a:r>
            <a:r>
              <a:rPr b="0" i="0" lang="en-US" sz="1800" u="none" strike="noStrike">
                <a:latin typeface="Tahoma"/>
                <a:ea typeface="Tahoma"/>
                <a:cs typeface="Tahoma"/>
                <a:sym typeface="Tahoma"/>
              </a:rPr>
              <a:t>stage).</a:t>
            </a:r>
            <a:endParaRPr b="0" i="0" sz="1800" u="none" strike="noStrike">
              <a:latin typeface="Tahoma"/>
              <a:ea typeface="Tahoma"/>
              <a:cs typeface="Tahoma"/>
              <a:sym typeface="Tahoma"/>
            </a:endParaRPr>
          </a:p>
          <a:p>
            <a:pPr indent="-342900" lvl="0" marL="457200" rtl="0" algn="l">
              <a:lnSpc>
                <a:spcPct val="100000"/>
              </a:lnSpc>
              <a:spcBef>
                <a:spcPts val="560"/>
              </a:spcBef>
              <a:spcAft>
                <a:spcPts val="0"/>
              </a:spcAft>
              <a:buSzPts val="1800"/>
              <a:buChar char="■"/>
            </a:pPr>
            <a:r>
              <a:rPr lang="en-US" sz="1800"/>
              <a:t>Small summary of large dataset.</a:t>
            </a:r>
            <a:endParaRPr sz="1800"/>
          </a:p>
          <a:p>
            <a:pPr indent="-228600" lvl="0" marL="45720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It overcomes the two difficulties in agglomerative clustering methods: (1) scalability and (2) the inability to undo what was done in the previous step.</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BIRCH uses the notions of </a:t>
            </a:r>
            <a:r>
              <a:rPr b="0" i="1" lang="en-US" sz="1800" u="none" strike="noStrike">
                <a:solidFill>
                  <a:srgbClr val="FF0000"/>
                </a:solidFill>
                <a:latin typeface="Tahoma"/>
                <a:ea typeface="Tahoma"/>
                <a:cs typeface="Tahoma"/>
                <a:sym typeface="Tahoma"/>
              </a:rPr>
              <a:t>clustering feature </a:t>
            </a:r>
            <a:r>
              <a:rPr b="0" i="0" lang="en-US" sz="1800" u="none" strike="noStrike">
                <a:latin typeface="Tahoma"/>
                <a:ea typeface="Tahoma"/>
                <a:cs typeface="Tahoma"/>
                <a:sym typeface="Tahoma"/>
              </a:rPr>
              <a:t>to summarize a cluster, and </a:t>
            </a:r>
            <a:r>
              <a:rPr b="0" i="1" lang="en-US" sz="1800" u="none" strike="noStrike">
                <a:solidFill>
                  <a:srgbClr val="FF0000"/>
                </a:solidFill>
                <a:latin typeface="Tahoma"/>
                <a:ea typeface="Tahoma"/>
                <a:cs typeface="Tahoma"/>
                <a:sym typeface="Tahoma"/>
              </a:rPr>
              <a:t>clustering feature tree </a:t>
            </a:r>
            <a:r>
              <a:rPr b="0" i="0" lang="en-US" sz="1800" u="none" strike="noStrike">
                <a:solidFill>
                  <a:srgbClr val="FF0000"/>
                </a:solidFill>
                <a:latin typeface="Tahoma"/>
                <a:ea typeface="Tahoma"/>
                <a:cs typeface="Tahoma"/>
                <a:sym typeface="Tahoma"/>
              </a:rPr>
              <a:t>(</a:t>
            </a:r>
            <a:r>
              <a:rPr b="0" i="1" lang="en-US" sz="1800" u="none" strike="noStrike">
                <a:solidFill>
                  <a:srgbClr val="FF0000"/>
                </a:solidFill>
                <a:latin typeface="Tahoma"/>
                <a:ea typeface="Tahoma"/>
                <a:cs typeface="Tahoma"/>
                <a:sym typeface="Tahoma"/>
              </a:rPr>
              <a:t>CF-tree</a:t>
            </a:r>
            <a:r>
              <a:rPr b="0" i="0" lang="en-US" sz="1800" u="none" strike="noStrike">
                <a:solidFill>
                  <a:srgbClr val="FF0000"/>
                </a:solidFill>
                <a:latin typeface="Tahoma"/>
                <a:ea typeface="Tahoma"/>
                <a:cs typeface="Tahoma"/>
                <a:sym typeface="Tahoma"/>
              </a:rPr>
              <a:t>) </a:t>
            </a:r>
            <a:r>
              <a:rPr b="0" i="0" lang="en-US" sz="1800" u="none" strike="noStrike">
                <a:latin typeface="Tahoma"/>
                <a:ea typeface="Tahoma"/>
                <a:cs typeface="Tahoma"/>
                <a:sym typeface="Tahoma"/>
              </a:rPr>
              <a:t>to represent a cluster hierarchy.</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lang="en-US" sz="1800"/>
              <a:t>These structures help the clustering method to achieve good speed and scalability in large DS and also make it effective for incremental and dynamic clustering of incoming data objects.</a:t>
            </a:r>
            <a:endParaRPr sz="1800"/>
          </a:p>
          <a:p>
            <a:pPr indent="0" lvl="0" marL="121920" rtl="0" algn="l">
              <a:lnSpc>
                <a:spcPct val="100000"/>
              </a:lnSpc>
              <a:spcBef>
                <a:spcPts val="560"/>
              </a:spcBef>
              <a:spcAft>
                <a:spcPts val="0"/>
              </a:spcAft>
              <a:buSzPts val="1680"/>
              <a:buNone/>
            </a:pPr>
            <a:r>
              <a:t/>
            </a:r>
            <a:endParaRPr>
              <a:latin typeface="Tahoma"/>
              <a:ea typeface="Tahoma"/>
              <a:cs typeface="Tahoma"/>
              <a:sym typeface="Tahoma"/>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651" name="Google Shape;651;p4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652" name="Google Shape;652;p44"/>
          <p:cNvSpPr txBox="1"/>
          <p:nvPr>
            <p:ph type="title"/>
          </p:nvPr>
        </p:nvSpPr>
        <p:spPr>
          <a:xfrm>
            <a:off x="893762" y="304800"/>
            <a:ext cx="7224712"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BIRCH (1996)</a:t>
            </a:r>
            <a:endParaRPr b="0" i="0" sz="3600" u="none" cap="none" strike="noStrike">
              <a:solidFill>
                <a:schemeClr val="dk2"/>
              </a:solidFill>
              <a:latin typeface="Tahoma"/>
              <a:ea typeface="Tahoma"/>
              <a:cs typeface="Tahoma"/>
              <a:sym typeface="Tahoma"/>
            </a:endParaRPr>
          </a:p>
        </p:txBody>
      </p:sp>
      <p:sp>
        <p:nvSpPr>
          <p:cNvPr id="653" name="Google Shape;653;p44"/>
          <p:cNvSpPr txBox="1"/>
          <p:nvPr>
            <p:ph idx="1" type="body"/>
          </p:nvPr>
        </p:nvSpPr>
        <p:spPr>
          <a:xfrm>
            <a:off x="266700" y="4095344"/>
            <a:ext cx="8610600" cy="2114955"/>
          </a:xfrm>
          <a:prstGeom prst="rect">
            <a:avLst/>
          </a:prstGeom>
          <a:noFill/>
          <a:ln>
            <a:noFill/>
          </a:ln>
        </p:spPr>
        <p:txBody>
          <a:bodyPr anchorCtr="0" anchor="t" bIns="45700" lIns="91425" spcFirstLastPara="1" rIns="91425" wrap="square" tIns="45700">
            <a:noAutofit/>
          </a:bodyPr>
          <a:lstStyle/>
          <a:p>
            <a:pPr indent="0" lvl="0" marL="121920" rtl="0" algn="l">
              <a:lnSpc>
                <a:spcPct val="100000"/>
              </a:lnSpc>
              <a:spcBef>
                <a:spcPts val="560"/>
              </a:spcBef>
              <a:spcAft>
                <a:spcPts val="0"/>
              </a:spcAft>
              <a:buSzPts val="1680"/>
              <a:buNone/>
            </a:pPr>
            <a:r>
              <a:rPr b="0" i="0" lang="en-US" sz="1800" u="none" strike="noStrike">
                <a:latin typeface="Tahoma"/>
                <a:ea typeface="Tahoma"/>
                <a:cs typeface="Tahoma"/>
                <a:sym typeface="Tahoma"/>
              </a:rPr>
              <a:t>		</a:t>
            </a:r>
            <a:endParaRPr b="0" i="0" sz="1800" u="none" strike="noStrike">
              <a:latin typeface="Tahoma"/>
              <a:ea typeface="Tahoma"/>
              <a:cs typeface="Tahoma"/>
              <a:sym typeface="Tahoma"/>
            </a:endParaRPr>
          </a:p>
          <a:p>
            <a:pPr indent="0" lvl="0" marL="121920" rtl="0" algn="l">
              <a:lnSpc>
                <a:spcPct val="100000"/>
              </a:lnSpc>
              <a:spcBef>
                <a:spcPts val="560"/>
              </a:spcBef>
              <a:spcAft>
                <a:spcPts val="0"/>
              </a:spcAft>
              <a:buSzPts val="1680"/>
              <a:buNone/>
            </a:pPr>
            <a:r>
              <a:rPr b="0" i="0" lang="en-US" sz="1800" u="none" strike="noStrike">
                <a:latin typeface="Tahoma"/>
                <a:ea typeface="Tahoma"/>
                <a:cs typeface="Tahoma"/>
                <a:sym typeface="Tahoma"/>
              </a:rPr>
              <a:t>	</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p>
          <a:p>
            <a:pPr indent="-228600" lvl="0" marL="45720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p>
          <a:p>
            <a:pPr indent="-228600" lvl="0" marL="45720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p>
          <a:p>
            <a:pPr indent="0" lvl="1" marL="588010" rtl="0" algn="l">
              <a:lnSpc>
                <a:spcPct val="100000"/>
              </a:lnSpc>
              <a:spcBef>
                <a:spcPts val="560"/>
              </a:spcBef>
              <a:spcAft>
                <a:spcPts val="0"/>
              </a:spcAft>
              <a:buSzPts val="1540"/>
              <a:buNone/>
            </a:pPr>
            <a:r>
              <a:t/>
            </a:r>
            <a:endParaRPr sz="1800"/>
          </a:p>
        </p:txBody>
      </p:sp>
      <p:sp>
        <p:nvSpPr>
          <p:cNvPr id="654" name="Google Shape;654;p44"/>
          <p:cNvSpPr txBox="1"/>
          <p:nvPr/>
        </p:nvSpPr>
        <p:spPr>
          <a:xfrm>
            <a:off x="80100" y="1220050"/>
            <a:ext cx="9063900" cy="2569200"/>
          </a:xfrm>
          <a:prstGeom prst="rect">
            <a:avLst/>
          </a:prstGeom>
          <a:noFill/>
          <a:ln>
            <a:noFill/>
          </a:ln>
        </p:spPr>
        <p:txBody>
          <a:bodyPr anchorCtr="0" anchor="t" bIns="45700" lIns="91425" spcFirstLastPara="1" rIns="91425" wrap="square" tIns="45700">
            <a:noAutofit/>
          </a:bodyPr>
          <a:lstStyle/>
          <a:p>
            <a:pPr indent="-335280" lvl="0" marL="457200" marR="0" rtl="0" algn="l">
              <a:lnSpc>
                <a:spcPct val="100000"/>
              </a:lnSpc>
              <a:spcBef>
                <a:spcPts val="560"/>
              </a:spcBef>
              <a:spcAft>
                <a:spcPts val="0"/>
              </a:spcAft>
              <a:buClr>
                <a:schemeClr val="folHlink"/>
              </a:buClr>
              <a:buSzPts val="1680"/>
              <a:buFont typeface="Noto Sans Symbols"/>
              <a:buChar char="■"/>
            </a:pPr>
            <a:r>
              <a:rPr b="0" i="0" lang="en-US" sz="1800" u="none" cap="none" strike="noStrike">
                <a:solidFill>
                  <a:schemeClr val="dk1"/>
                </a:solidFill>
                <a:latin typeface="Tahoma"/>
                <a:ea typeface="Tahoma"/>
                <a:cs typeface="Tahoma"/>
                <a:sym typeface="Tahoma"/>
              </a:rPr>
              <a:t>A clustering feature is essentially a summary of the statistics for the given cluster. </a:t>
            </a:r>
            <a:endParaRPr b="0" i="0" sz="1400" u="none" cap="none" strike="noStrike">
              <a:solidFill>
                <a:srgbClr val="000000"/>
              </a:solidFill>
              <a:latin typeface="Arial"/>
              <a:ea typeface="Arial"/>
              <a:cs typeface="Arial"/>
              <a:sym typeface="Arial"/>
            </a:endParaRPr>
          </a:p>
          <a:p>
            <a:pPr indent="-335280" lvl="0" marL="457200" marR="0" rtl="0" algn="l">
              <a:lnSpc>
                <a:spcPct val="100000"/>
              </a:lnSpc>
              <a:spcBef>
                <a:spcPts val="560"/>
              </a:spcBef>
              <a:spcAft>
                <a:spcPts val="0"/>
              </a:spcAft>
              <a:buClr>
                <a:schemeClr val="folHlink"/>
              </a:buClr>
              <a:buSzPts val="1680"/>
              <a:buFont typeface="Noto Sans Symbols"/>
              <a:buChar char="■"/>
            </a:pPr>
            <a:r>
              <a:rPr b="0" i="0" lang="en-US" sz="1800" u="none" cap="none" strike="noStrike">
                <a:solidFill>
                  <a:schemeClr val="dk1"/>
                </a:solidFill>
                <a:latin typeface="Tahoma"/>
                <a:ea typeface="Tahoma"/>
                <a:cs typeface="Tahoma"/>
                <a:sym typeface="Tahoma"/>
              </a:rPr>
              <a:t>The </a:t>
            </a:r>
            <a:r>
              <a:rPr b="1" i="0" lang="en-US" sz="1800" u="none" cap="none" strike="noStrike">
                <a:solidFill>
                  <a:schemeClr val="dk1"/>
                </a:solidFill>
                <a:latin typeface="Tahoma"/>
                <a:ea typeface="Tahoma"/>
                <a:cs typeface="Tahoma"/>
                <a:sym typeface="Tahoma"/>
              </a:rPr>
              <a:t>clustering feature </a:t>
            </a:r>
            <a:r>
              <a:rPr b="0" i="0" lang="en-US" sz="1800" u="none" cap="none" strike="noStrike">
                <a:solidFill>
                  <a:schemeClr val="dk1"/>
                </a:solidFill>
                <a:latin typeface="Tahoma"/>
                <a:ea typeface="Tahoma"/>
                <a:cs typeface="Tahoma"/>
                <a:sym typeface="Tahoma"/>
              </a:rPr>
              <a:t>(</a:t>
            </a:r>
            <a:r>
              <a:rPr b="1" i="0" lang="en-US" sz="1800" u="none" cap="none" strike="noStrike">
                <a:solidFill>
                  <a:schemeClr val="dk1"/>
                </a:solidFill>
                <a:latin typeface="Tahoma"/>
                <a:ea typeface="Tahoma"/>
                <a:cs typeface="Tahoma"/>
                <a:sym typeface="Tahoma"/>
              </a:rPr>
              <a:t>CF</a:t>
            </a:r>
            <a:r>
              <a:rPr b="0" i="0" lang="en-US" sz="1800" u="none" cap="none" strike="noStrike">
                <a:solidFill>
                  <a:schemeClr val="dk1"/>
                </a:solidFill>
                <a:latin typeface="Tahoma"/>
                <a:ea typeface="Tahoma"/>
                <a:cs typeface="Tahoma"/>
                <a:sym typeface="Tahoma"/>
              </a:rPr>
              <a:t>) of the cluster is a 3-D vector summarizing information about clusters of objects. </a:t>
            </a:r>
            <a:endParaRPr b="0" i="0" sz="2800" u="none" cap="none" strike="noStrike">
              <a:solidFill>
                <a:schemeClr val="dk1"/>
              </a:solidFill>
              <a:latin typeface="Tahoma"/>
              <a:ea typeface="Tahoma"/>
              <a:cs typeface="Tahoma"/>
              <a:sym typeface="Tahoma"/>
            </a:endParaRPr>
          </a:p>
          <a:p>
            <a:pPr indent="-335280" lvl="1" marL="914400" marR="0" rtl="0" algn="l">
              <a:lnSpc>
                <a:spcPct val="100000"/>
              </a:lnSpc>
              <a:spcBef>
                <a:spcPts val="560"/>
              </a:spcBef>
              <a:spcAft>
                <a:spcPts val="0"/>
              </a:spcAft>
              <a:buClr>
                <a:schemeClr val="hlink"/>
              </a:buClr>
              <a:buSzPts val="1680"/>
              <a:buFont typeface="Noto Sans Symbols"/>
              <a:buChar char="■"/>
            </a:pPr>
            <a:r>
              <a:rPr b="0" i="1" lang="en-US" sz="1800" u="none" cap="none" strike="noStrike">
                <a:solidFill>
                  <a:schemeClr val="dk1"/>
                </a:solidFill>
                <a:latin typeface="Tahoma"/>
                <a:ea typeface="Tahoma"/>
                <a:cs typeface="Tahoma"/>
                <a:sym typeface="Tahoma"/>
              </a:rPr>
              <a:t>CF </a:t>
            </a:r>
            <a:r>
              <a:rPr b="0" i="0" lang="en-US" sz="1800" u="none" cap="none" strike="noStrike">
                <a:solidFill>
                  <a:schemeClr val="dk1"/>
                </a:solidFill>
                <a:latin typeface="Tahoma"/>
                <a:ea typeface="Tahoma"/>
                <a:cs typeface="Tahoma"/>
                <a:sym typeface="Tahoma"/>
              </a:rPr>
              <a:t>=(</a:t>
            </a:r>
            <a:r>
              <a:rPr b="0" i="1" lang="en-US" sz="1800" u="none" cap="none" strike="noStrike">
                <a:solidFill>
                  <a:schemeClr val="dk1"/>
                </a:solidFill>
                <a:latin typeface="Tahoma"/>
                <a:ea typeface="Tahoma"/>
                <a:cs typeface="Tahoma"/>
                <a:sym typeface="Tahoma"/>
              </a:rPr>
              <a:t>n</a:t>
            </a:r>
            <a:r>
              <a:rPr b="0" i="0" lang="en-US" sz="1800" u="none" cap="none" strike="noStrike">
                <a:solidFill>
                  <a:schemeClr val="dk1"/>
                </a:solidFill>
                <a:latin typeface="Tahoma"/>
                <a:ea typeface="Tahoma"/>
                <a:cs typeface="Tahoma"/>
                <a:sym typeface="Tahoma"/>
              </a:rPr>
              <a:t>,</a:t>
            </a:r>
            <a:r>
              <a:rPr b="0" i="1" lang="en-US" sz="1800" u="none" cap="none" strike="noStrike">
                <a:solidFill>
                  <a:schemeClr val="dk1"/>
                </a:solidFill>
                <a:latin typeface="Tahoma"/>
                <a:ea typeface="Tahoma"/>
                <a:cs typeface="Tahoma"/>
                <a:sym typeface="Tahoma"/>
              </a:rPr>
              <a:t>LS</a:t>
            </a:r>
            <a:r>
              <a:rPr b="0" i="0" lang="en-US" sz="1800" u="none" cap="none" strike="noStrike">
                <a:solidFill>
                  <a:schemeClr val="dk1"/>
                </a:solidFill>
                <a:latin typeface="Tahoma"/>
                <a:ea typeface="Tahoma"/>
                <a:cs typeface="Tahoma"/>
                <a:sym typeface="Tahoma"/>
              </a:rPr>
              <a:t>,</a:t>
            </a:r>
            <a:r>
              <a:rPr b="0" i="1" lang="en-US" sz="1800" u="none" cap="none" strike="noStrike">
                <a:solidFill>
                  <a:schemeClr val="dk1"/>
                </a:solidFill>
                <a:latin typeface="Tahoma"/>
                <a:ea typeface="Tahoma"/>
                <a:cs typeface="Tahoma"/>
                <a:sym typeface="Tahoma"/>
              </a:rPr>
              <a:t>SS)  where</a:t>
            </a:r>
            <a:endParaRPr b="0" i="0" sz="2800" u="none" cap="none" strike="noStrike">
              <a:solidFill>
                <a:schemeClr val="dk1"/>
              </a:solidFill>
              <a:latin typeface="Tahoma"/>
              <a:ea typeface="Tahoma"/>
              <a:cs typeface="Tahoma"/>
              <a:sym typeface="Tahoma"/>
            </a:endParaRPr>
          </a:p>
          <a:p>
            <a:pPr indent="-326389" lvl="2" marL="1371600" marR="0" rtl="0" algn="l">
              <a:lnSpc>
                <a:spcPct val="100000"/>
              </a:lnSpc>
              <a:spcBef>
                <a:spcPts val="560"/>
              </a:spcBef>
              <a:spcAft>
                <a:spcPts val="0"/>
              </a:spcAft>
              <a:buClr>
                <a:schemeClr val="folHlink"/>
              </a:buClr>
              <a:buSzPts val="1540"/>
              <a:buFont typeface="Noto Sans Symbols"/>
              <a:buChar char="■"/>
            </a:pPr>
            <a:r>
              <a:rPr b="0" i="1" lang="en-US" sz="1800" u="none" cap="none" strike="noStrike">
                <a:solidFill>
                  <a:schemeClr val="dk1"/>
                </a:solidFill>
                <a:latin typeface="Tahoma"/>
                <a:ea typeface="Tahoma"/>
                <a:cs typeface="Tahoma"/>
                <a:sym typeface="Tahoma"/>
              </a:rPr>
              <a:t>LS </a:t>
            </a:r>
            <a:r>
              <a:rPr b="0" i="0" lang="en-US" sz="1800" u="none" cap="none" strike="noStrike">
                <a:solidFill>
                  <a:schemeClr val="dk1"/>
                </a:solidFill>
                <a:latin typeface="Tahoma"/>
                <a:ea typeface="Tahoma"/>
                <a:cs typeface="Tahoma"/>
                <a:sym typeface="Tahoma"/>
              </a:rPr>
              <a:t>is the linear sum of the </a:t>
            </a:r>
            <a:r>
              <a:rPr b="0" i="1" lang="en-US" sz="1800" u="none" cap="none" strike="noStrike">
                <a:solidFill>
                  <a:schemeClr val="dk1"/>
                </a:solidFill>
                <a:latin typeface="Tahoma"/>
                <a:ea typeface="Tahoma"/>
                <a:cs typeface="Tahoma"/>
                <a:sym typeface="Tahoma"/>
              </a:rPr>
              <a:t>n </a:t>
            </a:r>
            <a:r>
              <a:rPr b="0" i="0" lang="en-US" sz="1800" u="none" cap="none" strike="noStrike">
                <a:solidFill>
                  <a:schemeClr val="dk1"/>
                </a:solidFill>
                <a:latin typeface="Tahoma"/>
                <a:ea typeface="Tahoma"/>
                <a:cs typeface="Tahoma"/>
                <a:sym typeface="Tahoma"/>
              </a:rPr>
              <a:t>points i.e., </a:t>
            </a:r>
            <a:endParaRPr b="0" i="0" sz="2400" u="none" cap="none" strike="noStrike">
              <a:solidFill>
                <a:schemeClr val="dk1"/>
              </a:solidFill>
              <a:latin typeface="Tahoma"/>
              <a:ea typeface="Tahoma"/>
              <a:cs typeface="Tahoma"/>
              <a:sym typeface="Tahoma"/>
            </a:endParaRPr>
          </a:p>
          <a:p>
            <a:pPr indent="-326389" lvl="2" marL="1371600" marR="0" rtl="0" algn="l">
              <a:lnSpc>
                <a:spcPct val="100000"/>
              </a:lnSpc>
              <a:spcBef>
                <a:spcPts val="560"/>
              </a:spcBef>
              <a:spcAft>
                <a:spcPts val="0"/>
              </a:spcAft>
              <a:buClr>
                <a:schemeClr val="folHlink"/>
              </a:buClr>
              <a:buSzPts val="1540"/>
              <a:buFont typeface="Noto Sans Symbols"/>
              <a:buChar char="■"/>
            </a:pPr>
            <a:r>
              <a:rPr b="0" i="1" lang="en-US" sz="1800" u="none" cap="none" strike="noStrike">
                <a:solidFill>
                  <a:schemeClr val="dk1"/>
                </a:solidFill>
                <a:latin typeface="Tahoma"/>
                <a:ea typeface="Tahoma"/>
                <a:cs typeface="Tahoma"/>
                <a:sym typeface="Tahoma"/>
              </a:rPr>
              <a:t>SS </a:t>
            </a:r>
            <a:r>
              <a:rPr b="0" i="0" lang="en-US" sz="1800" u="none" cap="none" strike="noStrike">
                <a:solidFill>
                  <a:schemeClr val="dk1"/>
                </a:solidFill>
                <a:latin typeface="Tahoma"/>
                <a:ea typeface="Tahoma"/>
                <a:cs typeface="Tahoma"/>
                <a:sym typeface="Tahoma"/>
              </a:rPr>
              <a:t>is the square sum of the data points i.e.,			</a:t>
            </a:r>
            <a:endParaRPr b="0" i="0" sz="2400" u="none" cap="none" strike="noStrike">
              <a:solidFill>
                <a:schemeClr val="dk1"/>
              </a:solidFill>
              <a:latin typeface="Tahoma"/>
              <a:ea typeface="Tahoma"/>
              <a:cs typeface="Tahoma"/>
              <a:sym typeface="Tahoma"/>
            </a:endParaRPr>
          </a:p>
          <a:p>
            <a:pPr indent="0" lvl="0" marL="121920" marR="0" rtl="0" algn="l">
              <a:lnSpc>
                <a:spcPct val="100000"/>
              </a:lnSpc>
              <a:spcBef>
                <a:spcPts val="560"/>
              </a:spcBef>
              <a:spcAft>
                <a:spcPts val="0"/>
              </a:spcAft>
              <a:buClr>
                <a:schemeClr val="folHlink"/>
              </a:buClr>
              <a:buSzPts val="1680"/>
              <a:buFont typeface="Noto Sans Symbols"/>
              <a:buNone/>
            </a:pPr>
            <a:r>
              <a:rPr b="0" i="0" lang="en-US" sz="1800" u="none" cap="none" strike="noStrike">
                <a:solidFill>
                  <a:schemeClr val="dk1"/>
                </a:solidFill>
                <a:latin typeface="Tahoma"/>
                <a:ea typeface="Tahoma"/>
                <a:cs typeface="Tahoma"/>
                <a:sym typeface="Tahoma"/>
              </a:rPr>
              <a:t>	</a:t>
            </a:r>
            <a:endParaRPr b="0" i="0" sz="2800" u="none" cap="none" strike="noStrike">
              <a:solidFill>
                <a:schemeClr val="dk1"/>
              </a:solidFill>
              <a:latin typeface="Tahoma"/>
              <a:ea typeface="Tahoma"/>
              <a:cs typeface="Tahoma"/>
              <a:sym typeface="Tahoma"/>
            </a:endParaRPr>
          </a:p>
        </p:txBody>
      </p:sp>
      <p:pic>
        <p:nvPicPr>
          <p:cNvPr id="655" name="Google Shape;655;p44"/>
          <p:cNvPicPr preferRelativeResize="0"/>
          <p:nvPr/>
        </p:nvPicPr>
        <p:blipFill rotWithShape="1">
          <a:blip r:embed="rId3">
            <a:alphaModFix/>
          </a:blip>
          <a:srcRect b="0" l="0" r="0" t="0"/>
          <a:stretch/>
        </p:blipFill>
        <p:spPr>
          <a:xfrm>
            <a:off x="6272819" y="2315640"/>
            <a:ext cx="944794" cy="489958"/>
          </a:xfrm>
          <a:prstGeom prst="rect">
            <a:avLst/>
          </a:prstGeom>
          <a:noFill/>
          <a:ln>
            <a:noFill/>
          </a:ln>
        </p:spPr>
      </p:pic>
      <p:pic>
        <p:nvPicPr>
          <p:cNvPr id="656" name="Google Shape;656;p44"/>
          <p:cNvPicPr preferRelativeResize="0"/>
          <p:nvPr/>
        </p:nvPicPr>
        <p:blipFill rotWithShape="1">
          <a:blip r:embed="rId4">
            <a:alphaModFix/>
          </a:blip>
          <a:srcRect b="0" l="0" r="0" t="0"/>
          <a:stretch/>
        </p:blipFill>
        <p:spPr>
          <a:xfrm>
            <a:off x="6284276" y="2905903"/>
            <a:ext cx="999721" cy="485192"/>
          </a:xfrm>
          <a:prstGeom prst="rect">
            <a:avLst/>
          </a:prstGeom>
          <a:noFill/>
          <a:ln>
            <a:noFill/>
          </a:ln>
        </p:spPr>
      </p:pic>
      <p:sp>
        <p:nvSpPr>
          <p:cNvPr id="657" name="Google Shape;657;p44"/>
          <p:cNvSpPr txBox="1"/>
          <p:nvPr/>
        </p:nvSpPr>
        <p:spPr>
          <a:xfrm>
            <a:off x="0" y="3516550"/>
            <a:ext cx="9063900" cy="3167100"/>
          </a:xfrm>
          <a:prstGeom prst="rect">
            <a:avLst/>
          </a:prstGeom>
          <a:noFill/>
          <a:ln>
            <a:noFill/>
          </a:ln>
        </p:spPr>
        <p:txBody>
          <a:bodyPr anchorCtr="0" anchor="t" bIns="45700" lIns="91425" spcFirstLastPara="1" rIns="91425" wrap="square" tIns="45700">
            <a:noAutofit/>
          </a:bodyPr>
          <a:lstStyle/>
          <a:p>
            <a:pPr indent="-335280" lvl="0" marL="457200" marR="0" rtl="0" algn="l">
              <a:lnSpc>
                <a:spcPct val="100000"/>
              </a:lnSpc>
              <a:spcBef>
                <a:spcPts val="560"/>
              </a:spcBef>
              <a:spcAft>
                <a:spcPts val="0"/>
              </a:spcAft>
              <a:buClr>
                <a:schemeClr val="folHlink"/>
              </a:buClr>
              <a:buSzPts val="1680"/>
              <a:buFont typeface="Noto Sans Symbols"/>
              <a:buChar char="■"/>
            </a:pPr>
            <a:r>
              <a:rPr b="0" i="0" lang="en-US" sz="1800" u="none" cap="none" strike="noStrike">
                <a:solidFill>
                  <a:schemeClr val="dk1"/>
                </a:solidFill>
                <a:latin typeface="Tahoma"/>
                <a:ea typeface="Tahoma"/>
                <a:cs typeface="Tahoma"/>
                <a:sym typeface="Tahoma"/>
              </a:rPr>
              <a:t>Using a clustering feature, we can easily derive many useful statistics of a cluster. </a:t>
            </a:r>
            <a:endParaRPr b="0" i="0" sz="2800" u="none" cap="none" strike="noStrike">
              <a:solidFill>
                <a:schemeClr val="dk1"/>
              </a:solidFill>
              <a:latin typeface="Tahoma"/>
              <a:ea typeface="Tahoma"/>
              <a:cs typeface="Tahoma"/>
              <a:sym typeface="Tahoma"/>
            </a:endParaRPr>
          </a:p>
          <a:p>
            <a:pPr indent="-326390" lvl="1" marL="914400" marR="0" rtl="0" algn="l">
              <a:lnSpc>
                <a:spcPct val="100000"/>
              </a:lnSpc>
              <a:spcBef>
                <a:spcPts val="560"/>
              </a:spcBef>
              <a:spcAft>
                <a:spcPts val="0"/>
              </a:spcAft>
              <a:buClr>
                <a:schemeClr val="hlink"/>
              </a:buClr>
              <a:buSzPts val="1540"/>
              <a:buFont typeface="Noto Sans Symbols"/>
              <a:buChar char="■"/>
            </a:pPr>
            <a:r>
              <a:rPr b="0" i="0" lang="en-US" sz="1800" u="none" cap="none" strike="noStrike">
                <a:solidFill>
                  <a:schemeClr val="dk1"/>
                </a:solidFill>
                <a:latin typeface="Tahoma"/>
                <a:ea typeface="Tahoma"/>
                <a:cs typeface="Tahoma"/>
                <a:sym typeface="Tahoma"/>
              </a:rPr>
              <a:t>For example, the cluster’s centroid, </a:t>
            </a:r>
            <a:r>
              <a:rPr b="1" i="1" lang="en-US" sz="1800" u="none" cap="none" strike="noStrike">
                <a:solidFill>
                  <a:schemeClr val="dk1"/>
                </a:solidFill>
                <a:latin typeface="Tahoma"/>
                <a:ea typeface="Tahoma"/>
                <a:cs typeface="Tahoma"/>
                <a:sym typeface="Tahoma"/>
              </a:rPr>
              <a:t>x</a:t>
            </a:r>
            <a:r>
              <a:rPr b="1" i="0" lang="en-US" sz="1800" u="none" cap="none" strike="noStrike">
                <a:solidFill>
                  <a:schemeClr val="dk1"/>
                </a:solidFill>
                <a:latin typeface="Tahoma"/>
                <a:ea typeface="Tahoma"/>
                <a:cs typeface="Tahoma"/>
                <a:sym typeface="Tahoma"/>
              </a:rPr>
              <a:t>0</a:t>
            </a:r>
            <a:r>
              <a:rPr b="0" i="0" lang="en-US" sz="1800" u="none" cap="none" strike="noStrike">
                <a:solidFill>
                  <a:schemeClr val="dk1"/>
                </a:solidFill>
                <a:latin typeface="Tahoma"/>
                <a:ea typeface="Tahoma"/>
                <a:cs typeface="Tahoma"/>
                <a:sym typeface="Tahoma"/>
              </a:rPr>
              <a:t>, radius, </a:t>
            </a:r>
            <a:r>
              <a:rPr b="0" i="1" lang="en-US" sz="1800" u="none" cap="none" strike="noStrike">
                <a:solidFill>
                  <a:schemeClr val="dk1"/>
                </a:solidFill>
                <a:latin typeface="Tahoma"/>
                <a:ea typeface="Tahoma"/>
                <a:cs typeface="Tahoma"/>
                <a:sym typeface="Tahoma"/>
              </a:rPr>
              <a:t>R</a:t>
            </a:r>
            <a:r>
              <a:rPr b="0" i="0" lang="en-US" sz="1800" u="none" cap="none" strike="noStrike">
                <a:solidFill>
                  <a:schemeClr val="dk1"/>
                </a:solidFill>
                <a:latin typeface="Tahoma"/>
                <a:ea typeface="Tahoma"/>
                <a:cs typeface="Tahoma"/>
                <a:sym typeface="Tahoma"/>
              </a:rPr>
              <a:t>, and diameter, </a:t>
            </a:r>
            <a:r>
              <a:rPr b="0" i="1" lang="en-US" sz="1800" u="none" cap="none" strike="noStrike">
                <a:solidFill>
                  <a:schemeClr val="dk1"/>
                </a:solidFill>
                <a:latin typeface="Tahoma"/>
                <a:ea typeface="Tahoma"/>
                <a:cs typeface="Tahoma"/>
                <a:sym typeface="Tahoma"/>
              </a:rPr>
              <a:t>D</a:t>
            </a:r>
            <a:r>
              <a:rPr b="0" i="0" lang="en-US" sz="1800" u="none" cap="none" strike="noStrike">
                <a:solidFill>
                  <a:schemeClr val="dk1"/>
                </a:solidFill>
                <a:latin typeface="Tahoma"/>
                <a:ea typeface="Tahoma"/>
                <a:cs typeface="Tahoma"/>
                <a:sym typeface="Tahoma"/>
              </a:rPr>
              <a:t>, are </a:t>
            </a:r>
            <a:endParaRPr b="0" i="0" sz="2800" u="none" cap="none" strike="noStrike">
              <a:solidFill>
                <a:schemeClr val="dk1"/>
              </a:solidFill>
              <a:latin typeface="Tahoma"/>
              <a:ea typeface="Tahoma"/>
              <a:cs typeface="Tahoma"/>
              <a:sym typeface="Tahoma"/>
            </a:endParaRPr>
          </a:p>
          <a:p>
            <a:pPr indent="-228600" lvl="1" marL="914400" marR="0" rtl="0" algn="l">
              <a:lnSpc>
                <a:spcPct val="100000"/>
              </a:lnSpc>
              <a:spcBef>
                <a:spcPts val="560"/>
              </a:spcBef>
              <a:spcAft>
                <a:spcPts val="0"/>
              </a:spcAft>
              <a:buClr>
                <a:schemeClr val="hlink"/>
              </a:buClr>
              <a:buSzPts val="1540"/>
              <a:buFont typeface="Noto Sans Symbols"/>
              <a:buNone/>
            </a:pPr>
            <a:r>
              <a:t/>
            </a:r>
            <a:endParaRPr b="0" i="0" sz="1800" u="none" cap="none" strike="noStrike">
              <a:solidFill>
                <a:schemeClr val="dk1"/>
              </a:solidFill>
              <a:latin typeface="Tahoma"/>
              <a:ea typeface="Tahoma"/>
              <a:cs typeface="Tahoma"/>
              <a:sym typeface="Tahoma"/>
            </a:endParaRPr>
          </a:p>
          <a:p>
            <a:pPr indent="-228600" lvl="1" marL="914400" marR="0" rtl="0" algn="l">
              <a:lnSpc>
                <a:spcPct val="100000"/>
              </a:lnSpc>
              <a:spcBef>
                <a:spcPts val="560"/>
              </a:spcBef>
              <a:spcAft>
                <a:spcPts val="0"/>
              </a:spcAft>
              <a:buClr>
                <a:schemeClr val="hlink"/>
              </a:buClr>
              <a:buSzPts val="1540"/>
              <a:buFont typeface="Noto Sans Symbols"/>
              <a:buNone/>
            </a:pPr>
            <a:r>
              <a:t/>
            </a:r>
            <a:endParaRPr b="0" i="0" sz="1800" u="none" cap="none" strike="noStrike">
              <a:solidFill>
                <a:schemeClr val="dk1"/>
              </a:solidFill>
              <a:latin typeface="Tahoma"/>
              <a:ea typeface="Tahoma"/>
              <a:cs typeface="Tahoma"/>
              <a:sym typeface="Tahoma"/>
            </a:endParaRPr>
          </a:p>
          <a:p>
            <a:pPr indent="-228600" lvl="1" marL="914400" marR="0" rtl="0" algn="l">
              <a:lnSpc>
                <a:spcPct val="100000"/>
              </a:lnSpc>
              <a:spcBef>
                <a:spcPts val="560"/>
              </a:spcBef>
              <a:spcAft>
                <a:spcPts val="0"/>
              </a:spcAft>
              <a:buClr>
                <a:schemeClr val="hlink"/>
              </a:buClr>
              <a:buSzPts val="1540"/>
              <a:buFont typeface="Noto Sans Symbols"/>
              <a:buNone/>
            </a:pPr>
            <a:r>
              <a:t/>
            </a:r>
            <a:endParaRPr b="0" i="0" sz="1800" u="none" cap="none" strike="noStrike">
              <a:solidFill>
                <a:schemeClr val="dk1"/>
              </a:solidFill>
              <a:latin typeface="Tahoma"/>
              <a:ea typeface="Tahoma"/>
              <a:cs typeface="Tahoma"/>
              <a:sym typeface="Tahoma"/>
            </a:endParaRPr>
          </a:p>
          <a:p>
            <a:pPr indent="0" lvl="1" marL="588010" marR="0" rtl="0" algn="l">
              <a:lnSpc>
                <a:spcPct val="100000"/>
              </a:lnSpc>
              <a:spcBef>
                <a:spcPts val="560"/>
              </a:spcBef>
              <a:spcAft>
                <a:spcPts val="0"/>
              </a:spcAft>
              <a:buClr>
                <a:schemeClr val="hlink"/>
              </a:buClr>
              <a:buSzPts val="1540"/>
              <a:buFont typeface="Noto Sans Symbols"/>
              <a:buNone/>
            </a:pPr>
            <a:r>
              <a:t/>
            </a:r>
            <a:endParaRPr b="0" i="0" sz="1800" u="none" cap="none" strike="noStrike">
              <a:solidFill>
                <a:schemeClr val="dk1"/>
              </a:solidFill>
              <a:latin typeface="Tahoma"/>
              <a:ea typeface="Tahoma"/>
              <a:cs typeface="Tahoma"/>
              <a:sym typeface="Tahoma"/>
            </a:endParaRPr>
          </a:p>
          <a:p>
            <a:pPr indent="0" lvl="1" marL="588010" marR="0" rtl="0" algn="l">
              <a:lnSpc>
                <a:spcPct val="100000"/>
              </a:lnSpc>
              <a:spcBef>
                <a:spcPts val="560"/>
              </a:spcBef>
              <a:spcAft>
                <a:spcPts val="0"/>
              </a:spcAft>
              <a:buClr>
                <a:schemeClr val="hlink"/>
              </a:buClr>
              <a:buSzPts val="1540"/>
              <a:buFont typeface="Noto Sans Symbols"/>
              <a:buNone/>
            </a:pPr>
            <a:r>
              <a:t/>
            </a:r>
            <a:endParaRPr b="0" i="0" sz="1600" u="none" cap="none" strike="noStrike">
              <a:solidFill>
                <a:schemeClr val="dk1"/>
              </a:solidFill>
              <a:latin typeface="Tahoma"/>
              <a:ea typeface="Tahoma"/>
              <a:cs typeface="Tahoma"/>
              <a:sym typeface="Tahoma"/>
            </a:endParaRPr>
          </a:p>
          <a:p>
            <a:pPr indent="0" lvl="1" marL="588010" marR="0" rtl="0" algn="l">
              <a:lnSpc>
                <a:spcPct val="100000"/>
              </a:lnSpc>
              <a:spcBef>
                <a:spcPts val="560"/>
              </a:spcBef>
              <a:spcAft>
                <a:spcPts val="0"/>
              </a:spcAft>
              <a:buClr>
                <a:schemeClr val="hlink"/>
              </a:buClr>
              <a:buSzPts val="1540"/>
              <a:buFont typeface="Noto Sans Symbols"/>
              <a:buNone/>
            </a:pPr>
            <a:r>
              <a:rPr b="0" i="0" lang="en-US" sz="1600" u="none" cap="none" strike="noStrike">
                <a:solidFill>
                  <a:schemeClr val="dk1"/>
                </a:solidFill>
                <a:latin typeface="Tahoma"/>
                <a:ea typeface="Tahoma"/>
                <a:cs typeface="Tahoma"/>
                <a:sym typeface="Tahoma"/>
              </a:rPr>
              <a:t>Here, </a:t>
            </a:r>
            <a:r>
              <a:rPr b="0" i="1" lang="en-US" sz="1600" u="none" cap="none" strike="noStrike">
                <a:solidFill>
                  <a:schemeClr val="dk1"/>
                </a:solidFill>
                <a:latin typeface="Tahoma"/>
                <a:ea typeface="Tahoma"/>
                <a:cs typeface="Tahoma"/>
                <a:sym typeface="Tahoma"/>
              </a:rPr>
              <a:t>R </a:t>
            </a:r>
            <a:r>
              <a:rPr b="0" i="0" lang="en-US" sz="1600" u="none" cap="none" strike="noStrike">
                <a:solidFill>
                  <a:schemeClr val="dk1"/>
                </a:solidFill>
                <a:latin typeface="Tahoma"/>
                <a:ea typeface="Tahoma"/>
                <a:cs typeface="Tahoma"/>
                <a:sym typeface="Tahoma"/>
              </a:rPr>
              <a:t>is the average distance from member objects to the centroid, and </a:t>
            </a:r>
            <a:r>
              <a:rPr b="0" i="1" lang="en-US" sz="1600" u="none" cap="none" strike="noStrike">
                <a:solidFill>
                  <a:schemeClr val="dk1"/>
                </a:solidFill>
                <a:latin typeface="Tahoma"/>
                <a:ea typeface="Tahoma"/>
                <a:cs typeface="Tahoma"/>
                <a:sym typeface="Tahoma"/>
              </a:rPr>
              <a:t>D </a:t>
            </a:r>
            <a:r>
              <a:rPr b="0" i="0" lang="en-US" sz="1600" u="none" cap="none" strike="noStrike">
                <a:solidFill>
                  <a:schemeClr val="dk1"/>
                </a:solidFill>
                <a:latin typeface="Tahoma"/>
                <a:ea typeface="Tahoma"/>
                <a:cs typeface="Tahoma"/>
                <a:sym typeface="Tahoma"/>
              </a:rPr>
              <a:t>is the  average pairwise distance within a cluster</a:t>
            </a:r>
            <a:r>
              <a:rPr b="0" i="0" lang="en-US" sz="1800" u="none" cap="none" strike="noStrike">
                <a:solidFill>
                  <a:schemeClr val="dk1"/>
                </a:solidFill>
                <a:latin typeface="Tahoma"/>
                <a:ea typeface="Tahoma"/>
                <a:cs typeface="Tahoma"/>
                <a:sym typeface="Tahoma"/>
              </a:rPr>
              <a:t>	</a:t>
            </a:r>
            <a:endParaRPr b="0" i="0" sz="2800" u="none" cap="none" strike="noStrike">
              <a:solidFill>
                <a:schemeClr val="dk1"/>
              </a:solidFill>
              <a:latin typeface="Tahoma"/>
              <a:ea typeface="Tahoma"/>
              <a:cs typeface="Tahoma"/>
              <a:sym typeface="Tahoma"/>
            </a:endParaRPr>
          </a:p>
        </p:txBody>
      </p:sp>
      <p:pic>
        <p:nvPicPr>
          <p:cNvPr id="658" name="Google Shape;658;p44"/>
          <p:cNvPicPr preferRelativeResize="0"/>
          <p:nvPr/>
        </p:nvPicPr>
        <p:blipFill rotWithShape="1">
          <a:blip r:embed="rId5">
            <a:alphaModFix/>
          </a:blip>
          <a:srcRect b="0" l="0" r="0" t="0"/>
          <a:stretch/>
        </p:blipFill>
        <p:spPr>
          <a:xfrm>
            <a:off x="266700" y="4676380"/>
            <a:ext cx="2327214" cy="945181"/>
          </a:xfrm>
          <a:prstGeom prst="rect">
            <a:avLst/>
          </a:prstGeom>
          <a:noFill/>
          <a:ln>
            <a:noFill/>
          </a:ln>
        </p:spPr>
      </p:pic>
      <p:pic>
        <p:nvPicPr>
          <p:cNvPr id="659" name="Google Shape;659;p44"/>
          <p:cNvPicPr preferRelativeResize="0"/>
          <p:nvPr/>
        </p:nvPicPr>
        <p:blipFill rotWithShape="1">
          <a:blip r:embed="rId6">
            <a:alphaModFix/>
          </a:blip>
          <a:srcRect b="0" l="0" r="0" t="0"/>
          <a:stretch/>
        </p:blipFill>
        <p:spPr>
          <a:xfrm>
            <a:off x="2593913" y="4414123"/>
            <a:ext cx="3371854" cy="1234101"/>
          </a:xfrm>
          <a:prstGeom prst="rect">
            <a:avLst/>
          </a:prstGeom>
          <a:noFill/>
          <a:ln>
            <a:noFill/>
          </a:ln>
        </p:spPr>
      </p:pic>
      <p:pic>
        <p:nvPicPr>
          <p:cNvPr id="660" name="Google Shape;660;p44"/>
          <p:cNvPicPr preferRelativeResize="0"/>
          <p:nvPr/>
        </p:nvPicPr>
        <p:blipFill rotWithShape="1">
          <a:blip r:embed="rId7">
            <a:alphaModFix/>
          </a:blip>
          <a:srcRect b="0" l="0" r="0" t="0"/>
          <a:stretch/>
        </p:blipFill>
        <p:spPr>
          <a:xfrm>
            <a:off x="5979451" y="4484237"/>
            <a:ext cx="3084549" cy="1415587"/>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4"/>
                                        </p:tgtEl>
                                        <p:attrNameLst>
                                          <p:attrName>style.visibility</p:attrName>
                                        </p:attrNameLst>
                                      </p:cBhvr>
                                      <p:to>
                                        <p:strVal val="visible"/>
                                      </p:to>
                                    </p:set>
                                    <p:anim calcmode="lin" valueType="num">
                                      <p:cBhvr additive="base">
                                        <p:cTn dur="500"/>
                                        <p:tgtEl>
                                          <p:spTgt spid="6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5"/>
                                        </p:tgtEl>
                                        <p:attrNameLst>
                                          <p:attrName>style.visibility</p:attrName>
                                        </p:attrNameLst>
                                      </p:cBhvr>
                                      <p:to>
                                        <p:strVal val="visible"/>
                                      </p:to>
                                    </p:set>
                                    <p:anim calcmode="lin" valueType="num">
                                      <p:cBhvr additive="base">
                                        <p:cTn dur="500"/>
                                        <p:tgtEl>
                                          <p:spTgt spid="6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500"/>
                                        <p:tgtEl>
                                          <p:spTgt spid="6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500"/>
                                        <p:tgtEl>
                                          <p:spTgt spid="6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8"/>
                                        </p:tgtEl>
                                        <p:attrNameLst>
                                          <p:attrName>style.visibility</p:attrName>
                                        </p:attrNameLst>
                                      </p:cBhvr>
                                      <p:to>
                                        <p:strVal val="visible"/>
                                      </p:to>
                                    </p:set>
                                    <p:anim calcmode="lin" valueType="num">
                                      <p:cBhvr additive="base">
                                        <p:cTn dur="500"/>
                                        <p:tgtEl>
                                          <p:spTgt spid="6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500"/>
                                        <p:tgtEl>
                                          <p:spTgt spid="6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500"/>
                                        <p:tgtEl>
                                          <p:spTgt spid="6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5"/>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t>
            </a:r>
            <a:endParaRPr/>
          </a:p>
        </p:txBody>
      </p:sp>
      <p:sp>
        <p:nvSpPr>
          <p:cNvPr id="666" name="Google Shape;666;p45"/>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667" name="Google Shape;667;p45"/>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pic>
        <p:nvPicPr>
          <p:cNvPr id="668" name="Google Shape;668;p45"/>
          <p:cNvPicPr preferRelativeResize="0"/>
          <p:nvPr/>
        </p:nvPicPr>
        <p:blipFill rotWithShape="1">
          <a:blip r:embed="rId3">
            <a:alphaModFix/>
          </a:blip>
          <a:srcRect b="0" l="0" r="0" t="0"/>
          <a:stretch/>
        </p:blipFill>
        <p:spPr>
          <a:xfrm>
            <a:off x="261258" y="1511559"/>
            <a:ext cx="8388220" cy="4870579"/>
          </a:xfrm>
          <a:prstGeom prst="rect">
            <a:avLst/>
          </a:prstGeom>
          <a:noFill/>
          <a:ln>
            <a:noFill/>
          </a:ln>
        </p:spPr>
      </p:pic>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6"/>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Clustering Feature Tree (CF Tree)</a:t>
            </a:r>
            <a:endParaRPr/>
          </a:p>
        </p:txBody>
      </p:sp>
      <p:sp>
        <p:nvSpPr>
          <p:cNvPr id="674" name="Google Shape;674;p46"/>
          <p:cNvSpPr txBox="1"/>
          <p:nvPr>
            <p:ph idx="1" type="body"/>
          </p:nvPr>
        </p:nvSpPr>
        <p:spPr>
          <a:xfrm>
            <a:off x="0" y="1371600"/>
            <a:ext cx="9055800" cy="5105400"/>
          </a:xfrm>
          <a:prstGeom prst="rect">
            <a:avLst/>
          </a:prstGeom>
          <a:noFill/>
          <a:ln>
            <a:noFill/>
          </a:ln>
        </p:spPr>
        <p:txBody>
          <a:bodyPr anchorCtr="0" anchor="t" bIns="91425" lIns="91425" spcFirstLastPara="1" rIns="91425" wrap="square" tIns="91425">
            <a:noAutofit/>
          </a:bodyPr>
          <a:lstStyle/>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A </a:t>
            </a:r>
            <a:r>
              <a:rPr b="1" i="0" lang="en-US" sz="1800" u="none" strike="noStrike">
                <a:latin typeface="Tahoma"/>
                <a:ea typeface="Tahoma"/>
                <a:cs typeface="Tahoma"/>
                <a:sym typeface="Tahoma"/>
              </a:rPr>
              <a:t>CF-tree </a:t>
            </a:r>
            <a:r>
              <a:rPr b="0" i="0" lang="en-US" sz="1800" u="none" strike="noStrike">
                <a:latin typeface="Tahoma"/>
                <a:ea typeface="Tahoma"/>
                <a:cs typeface="Tahoma"/>
                <a:sym typeface="Tahoma"/>
              </a:rPr>
              <a:t>is a height-balanced tree that stores the clustering features for a hierarchical clustering.</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A CF-tree has two parameters: </a:t>
            </a:r>
            <a:endParaRPr b="0" i="0" sz="1800" u="none" strike="noStrike">
              <a:latin typeface="Tahoma"/>
              <a:ea typeface="Tahoma"/>
              <a:cs typeface="Tahoma"/>
              <a:sym typeface="Tahoma"/>
            </a:endParaRPr>
          </a:p>
          <a:p>
            <a:pPr indent="-342900" lvl="1" marL="930910" rtl="0" algn="l">
              <a:lnSpc>
                <a:spcPct val="100000"/>
              </a:lnSpc>
              <a:spcBef>
                <a:spcPts val="560"/>
              </a:spcBef>
              <a:spcAft>
                <a:spcPts val="0"/>
              </a:spcAft>
              <a:buSzPts val="1540"/>
              <a:buFont typeface="Arial"/>
              <a:buAutoNum type="arabicPeriod"/>
            </a:pPr>
            <a:r>
              <a:rPr i="1" lang="en-US" sz="1800"/>
              <a:t>B</a:t>
            </a:r>
            <a:r>
              <a:rPr b="0" i="1" lang="en-US" sz="1800" u="none" strike="noStrike">
                <a:latin typeface="Tahoma"/>
                <a:ea typeface="Tahoma"/>
                <a:cs typeface="Tahoma"/>
                <a:sym typeface="Tahoma"/>
              </a:rPr>
              <a:t>ranching factor</a:t>
            </a:r>
            <a:r>
              <a:rPr b="0" i="0" lang="en-US" sz="1800" u="none" strike="noStrike">
                <a:latin typeface="Tahoma"/>
                <a:ea typeface="Tahoma"/>
                <a:cs typeface="Tahoma"/>
                <a:sym typeface="Tahoma"/>
              </a:rPr>
              <a:t>, </a:t>
            </a:r>
            <a:r>
              <a:rPr b="0" i="1" lang="en-US" sz="1800" u="none" strike="noStrike">
                <a:latin typeface="Tahoma"/>
                <a:ea typeface="Tahoma"/>
                <a:cs typeface="Tahoma"/>
                <a:sym typeface="Tahoma"/>
              </a:rPr>
              <a:t>B</a:t>
            </a:r>
            <a:r>
              <a:rPr b="0" i="0" lang="en-US" sz="1800" u="none" strike="noStrike">
                <a:latin typeface="Tahoma"/>
                <a:ea typeface="Tahoma"/>
                <a:cs typeface="Tahoma"/>
                <a:sym typeface="Tahoma"/>
              </a:rPr>
              <a:t>, specifies the maximum number of children per nonleaf node. </a:t>
            </a:r>
            <a:endParaRPr b="0" i="0" sz="1800" u="none" strike="noStrike">
              <a:latin typeface="Tahoma"/>
              <a:ea typeface="Tahoma"/>
              <a:cs typeface="Tahoma"/>
              <a:sym typeface="Tahoma"/>
            </a:endParaRPr>
          </a:p>
          <a:p>
            <a:pPr indent="-342900" lvl="1" marL="930910" rtl="0" algn="l">
              <a:lnSpc>
                <a:spcPct val="100000"/>
              </a:lnSpc>
              <a:spcBef>
                <a:spcPts val="560"/>
              </a:spcBef>
              <a:spcAft>
                <a:spcPts val="0"/>
              </a:spcAft>
              <a:buSzPts val="1540"/>
              <a:buFont typeface="Arial"/>
              <a:buAutoNum type="arabicPeriod"/>
            </a:pPr>
            <a:r>
              <a:rPr b="0" i="1" lang="en-US" sz="1800" u="none" strike="noStrike">
                <a:latin typeface="Tahoma"/>
                <a:ea typeface="Tahoma"/>
                <a:cs typeface="Tahoma"/>
                <a:sym typeface="Tahoma"/>
              </a:rPr>
              <a:t>The threshold parameter</a:t>
            </a:r>
            <a:r>
              <a:rPr b="0" i="0" lang="en-US" sz="1800" u="none" strike="noStrike">
                <a:latin typeface="Tahoma"/>
                <a:ea typeface="Tahoma"/>
                <a:cs typeface="Tahoma"/>
                <a:sym typeface="Tahoma"/>
              </a:rPr>
              <a:t> T, specifies the maximum diameter of subclusters stored at the leaf nodes of the tree. </a:t>
            </a:r>
            <a:endParaRPr b="0" i="0"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These two parameters implicitly control the resulting tree’s size.</a:t>
            </a:r>
            <a:endParaRPr>
              <a:latin typeface="Tahoma"/>
              <a:ea typeface="Tahoma"/>
              <a:cs typeface="Tahoma"/>
              <a:sym typeface="Tahoma"/>
            </a:endParaRPr>
          </a:p>
        </p:txBody>
      </p:sp>
      <p:pic>
        <p:nvPicPr>
          <p:cNvPr id="675" name="Google Shape;675;p46"/>
          <p:cNvPicPr preferRelativeResize="0"/>
          <p:nvPr/>
        </p:nvPicPr>
        <p:blipFill rotWithShape="1">
          <a:blip r:embed="rId3">
            <a:alphaModFix/>
          </a:blip>
          <a:srcRect b="0" l="0" r="0" t="0"/>
          <a:stretch/>
        </p:blipFill>
        <p:spPr>
          <a:xfrm>
            <a:off x="1377777" y="2438301"/>
            <a:ext cx="5306096" cy="2021732"/>
          </a:xfrm>
          <a:prstGeom prst="rect">
            <a:avLst/>
          </a:prstGeom>
          <a:noFill/>
          <a:ln>
            <a:noFill/>
          </a:ln>
        </p:spPr>
      </p:pic>
      <p:sp>
        <p:nvSpPr>
          <p:cNvPr id="676" name="Google Shape;676;p46"/>
          <p:cNvSpPr txBox="1"/>
          <p:nvPr/>
        </p:nvSpPr>
        <p:spPr>
          <a:xfrm>
            <a:off x="6411825" y="2792775"/>
            <a:ext cx="2478900" cy="429600"/>
          </a:xfrm>
          <a:prstGeom prst="rect">
            <a:avLst/>
          </a:prstGeom>
          <a:noFill/>
          <a:ln>
            <a:noFill/>
          </a:ln>
        </p:spPr>
        <p:txBody>
          <a:bodyPr anchorCtr="0" anchor="t" bIns="91425" lIns="91425" spcFirstLastPara="1" rIns="91425" wrap="square" tIns="91425">
            <a:normAutofit fontScale="70000" lnSpcReduction="20000"/>
          </a:bodyPr>
          <a:lstStyle/>
          <a:p>
            <a:pPr indent="0" lvl="0" marL="0" marR="0" rtl="0" algn="l">
              <a:lnSpc>
                <a:spcPct val="100000"/>
              </a:lnSpc>
              <a:spcBef>
                <a:spcPts val="0"/>
              </a:spcBef>
              <a:spcAft>
                <a:spcPts val="0"/>
              </a:spcAft>
              <a:buClr>
                <a:srgbClr val="000000"/>
              </a:buClr>
              <a:buSzPct val="100000"/>
              <a:buFont typeface="Arial"/>
              <a:buNone/>
            </a:pPr>
            <a:r>
              <a:rPr b="1" i="0" lang="en-US" sz="1400" u="none" cap="none" strike="noStrike">
                <a:solidFill>
                  <a:srgbClr val="000000"/>
                </a:solidFill>
                <a:latin typeface="Tahoma"/>
                <a:ea typeface="Tahoma"/>
                <a:cs typeface="Tahoma"/>
                <a:sym typeface="Tahoma"/>
              </a:rPr>
              <a:t>Each nonleaf node stores sum of CFs of its children</a:t>
            </a:r>
            <a:endParaRPr b="1" i="0" sz="1400" u="none" cap="none" strike="noStrike">
              <a:solidFill>
                <a:srgbClr val="000000"/>
              </a:solidFill>
              <a:latin typeface="Tahoma"/>
              <a:ea typeface="Tahoma"/>
              <a:cs typeface="Tahoma"/>
              <a:sym typeface="Tahoma"/>
            </a:endParaRPr>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7"/>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Clustering Feature Tree (CF Tree)</a:t>
            </a:r>
            <a:endParaRPr/>
          </a:p>
        </p:txBody>
      </p:sp>
      <p:sp>
        <p:nvSpPr>
          <p:cNvPr id="682" name="Google Shape;682;p47"/>
          <p:cNvSpPr txBox="1"/>
          <p:nvPr>
            <p:ph idx="1" type="body"/>
          </p:nvPr>
        </p:nvSpPr>
        <p:spPr>
          <a:xfrm>
            <a:off x="0" y="1138334"/>
            <a:ext cx="8948057" cy="51054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560"/>
              </a:spcBef>
              <a:spcAft>
                <a:spcPts val="0"/>
              </a:spcAft>
              <a:buSzPts val="1680"/>
              <a:buNone/>
            </a:pPr>
            <a:r>
              <a:t/>
            </a:r>
            <a:endParaRPr sz="1800"/>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 BIRCH applies a </a:t>
            </a:r>
            <a:r>
              <a:rPr b="0" i="1" lang="en-US" sz="1800" u="none" strike="noStrike">
                <a:latin typeface="Tahoma"/>
                <a:ea typeface="Tahoma"/>
                <a:cs typeface="Tahoma"/>
                <a:sym typeface="Tahoma"/>
              </a:rPr>
              <a:t>multiphase </a:t>
            </a:r>
            <a:r>
              <a:rPr b="0" i="0" lang="en-US" sz="1800" u="none" strike="noStrike">
                <a:latin typeface="Tahoma"/>
                <a:ea typeface="Tahoma"/>
                <a:cs typeface="Tahoma"/>
                <a:sym typeface="Tahoma"/>
              </a:rPr>
              <a:t>clustering technique:</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The primary phases are</a:t>
            </a:r>
            <a:endParaRPr b="0" i="0" sz="1800" u="none" strike="noStrike">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1" i="0" lang="en-US" sz="1800" u="none" strike="noStrike">
                <a:latin typeface="Tahoma"/>
                <a:ea typeface="Tahoma"/>
                <a:cs typeface="Tahoma"/>
                <a:sym typeface="Tahoma"/>
              </a:rPr>
              <a:t>Phase 1: </a:t>
            </a:r>
            <a:r>
              <a:rPr b="0" i="0" lang="en-US" sz="1800" u="none" strike="noStrike">
                <a:latin typeface="Tahoma"/>
                <a:ea typeface="Tahoma"/>
                <a:cs typeface="Tahoma"/>
                <a:sym typeface="Tahoma"/>
              </a:rPr>
              <a:t>BIRCH scans the database to build an initial in-memory CF-tree, which can be viewed as a multilevel compression of the data that tries to preserve the data’s inherent clustering structure.</a:t>
            </a:r>
            <a:endParaRPr b="0" i="0" sz="1800" u="none" strike="noStrike">
              <a:latin typeface="Tahoma"/>
              <a:ea typeface="Tahoma"/>
              <a:cs typeface="Tahoma"/>
              <a:sym typeface="Tahoma"/>
            </a:endParaRPr>
          </a:p>
          <a:p>
            <a:pPr indent="-228600" lvl="1" marL="914400" rtl="0" algn="l">
              <a:lnSpc>
                <a:spcPct val="100000"/>
              </a:lnSpc>
              <a:spcBef>
                <a:spcPts val="560"/>
              </a:spcBef>
              <a:spcAft>
                <a:spcPts val="0"/>
              </a:spcAft>
              <a:buSzPts val="1540"/>
              <a:buNone/>
            </a:pPr>
            <a:r>
              <a:t/>
            </a:r>
            <a:endParaRPr b="0" i="0" sz="1800" u="none" strike="noStrike">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1" i="0" lang="en-US" sz="1800" u="none" strike="noStrike">
                <a:latin typeface="Tahoma"/>
                <a:ea typeface="Tahoma"/>
                <a:cs typeface="Tahoma"/>
                <a:sym typeface="Tahoma"/>
              </a:rPr>
              <a:t>Phase 2: </a:t>
            </a:r>
            <a:r>
              <a:rPr b="0" i="0" lang="en-US" sz="1800" u="none" strike="noStrike">
                <a:latin typeface="Tahoma"/>
                <a:ea typeface="Tahoma"/>
                <a:cs typeface="Tahoma"/>
                <a:sym typeface="Tahoma"/>
              </a:rPr>
              <a:t>BIRCH applies a (selected) clustering algorithm to cluster the leaf nodes of the CF-tree, which removes sparse clusters as outliers and groups dense clusters into larger ones.</a:t>
            </a:r>
            <a:endParaRPr b="0" i="0" sz="1800" u="none" strike="noStrike">
              <a:latin typeface="Tahoma"/>
              <a:ea typeface="Tahoma"/>
              <a:cs typeface="Tahoma"/>
              <a:sym typeface="Tahoma"/>
            </a:endParaRPr>
          </a:p>
          <a:p>
            <a:pPr indent="-228600" lvl="0" marL="457200" marR="0" rtl="0" algn="l">
              <a:lnSpc>
                <a:spcPct val="100000"/>
              </a:lnSpc>
              <a:spcBef>
                <a:spcPts val="560"/>
              </a:spcBef>
              <a:spcAft>
                <a:spcPts val="0"/>
              </a:spcAft>
              <a:buClr>
                <a:schemeClr val="folHlink"/>
              </a:buClr>
              <a:buSzPts val="1680"/>
              <a:buFont typeface="Noto Sans Symbols"/>
              <a:buNone/>
            </a:pPr>
            <a:r>
              <a:t/>
            </a:r>
            <a:endParaRPr b="0" i="0" sz="1800" u="none" strike="noStrike">
              <a:latin typeface="Tahoma"/>
              <a:ea typeface="Tahoma"/>
              <a:cs typeface="Tahoma"/>
              <a:sym typeface="Tahoma"/>
            </a:endParaRPr>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8"/>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Clustering Feature Tree (CF Treee)</a:t>
            </a:r>
            <a:endParaRPr/>
          </a:p>
        </p:txBody>
      </p:sp>
      <p:sp>
        <p:nvSpPr>
          <p:cNvPr id="688" name="Google Shape;688;p48"/>
          <p:cNvSpPr txBox="1"/>
          <p:nvPr>
            <p:ph idx="1" type="body"/>
          </p:nvPr>
        </p:nvSpPr>
        <p:spPr>
          <a:xfrm>
            <a:off x="0" y="1138334"/>
            <a:ext cx="8948057" cy="5105400"/>
          </a:xfrm>
          <a:prstGeom prst="rect">
            <a:avLst/>
          </a:prstGeom>
          <a:noFill/>
          <a:ln>
            <a:noFill/>
          </a:ln>
        </p:spPr>
        <p:txBody>
          <a:bodyPr anchorCtr="0" anchor="t" bIns="91425" lIns="91425" spcFirstLastPara="1" rIns="91425" wrap="square" tIns="91425">
            <a:noAutofit/>
          </a:bodyPr>
          <a:lstStyle/>
          <a:p>
            <a:pPr indent="-335280" lvl="0" marL="457200" marR="0" rtl="0" algn="l">
              <a:lnSpc>
                <a:spcPct val="100000"/>
              </a:lnSpc>
              <a:spcBef>
                <a:spcPts val="560"/>
              </a:spcBef>
              <a:spcAft>
                <a:spcPts val="0"/>
              </a:spcAft>
              <a:buClr>
                <a:schemeClr val="folHlink"/>
              </a:buClr>
              <a:buSzPts val="1680"/>
              <a:buFont typeface="Noto Sans Symbols"/>
              <a:buChar char="■"/>
            </a:pPr>
            <a:r>
              <a:rPr b="0" i="1" lang="en-US" sz="1800" u="none" strike="noStrike">
                <a:latin typeface="Tahoma"/>
                <a:ea typeface="Tahoma"/>
                <a:cs typeface="Tahoma"/>
                <a:sym typeface="Tahoma"/>
              </a:rPr>
              <a:t>“How effective is BIRCH?” </a:t>
            </a:r>
            <a:endParaRPr b="0" i="1" sz="1800" u="none" strike="noStrike">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0" i="0" lang="en-US" sz="1800" u="none" strike="noStrike">
                <a:latin typeface="Tahoma"/>
                <a:ea typeface="Tahoma"/>
                <a:cs typeface="Tahoma"/>
                <a:sym typeface="Tahoma"/>
              </a:rPr>
              <a:t>The time complexity of the algorithm is </a:t>
            </a:r>
            <a:r>
              <a:rPr b="0" i="1" lang="en-US" sz="1800" u="none" strike="noStrike">
                <a:latin typeface="Tahoma"/>
                <a:ea typeface="Tahoma"/>
                <a:cs typeface="Tahoma"/>
                <a:sym typeface="Tahoma"/>
              </a:rPr>
              <a:t>O(n)</a:t>
            </a:r>
            <a:r>
              <a:rPr b="0" i="0" lang="en-US" sz="1800" u="none" strike="noStrike">
                <a:latin typeface="Tahoma"/>
                <a:ea typeface="Tahoma"/>
                <a:cs typeface="Tahoma"/>
                <a:sym typeface="Tahoma"/>
              </a:rPr>
              <a:t>, where </a:t>
            </a:r>
            <a:r>
              <a:rPr b="0" i="1" lang="en-US" sz="1800" u="none" strike="noStrike">
                <a:latin typeface="Tahoma"/>
                <a:ea typeface="Tahoma"/>
                <a:cs typeface="Tahoma"/>
                <a:sym typeface="Tahoma"/>
              </a:rPr>
              <a:t>n </a:t>
            </a:r>
            <a:r>
              <a:rPr b="0" i="0" lang="en-US" sz="1800" u="none" strike="noStrike">
                <a:latin typeface="Tahoma"/>
                <a:ea typeface="Tahoma"/>
                <a:cs typeface="Tahoma"/>
                <a:sym typeface="Tahoma"/>
              </a:rPr>
              <a:t>is the number of objects to be clustered.</a:t>
            </a:r>
            <a:endParaRPr b="0" i="0" sz="1800" u="none" strike="noStrike">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0" i="0" lang="en-US" sz="1800" u="none" strike="noStrike">
                <a:latin typeface="Tahoma"/>
                <a:ea typeface="Tahoma"/>
                <a:cs typeface="Tahoma"/>
                <a:sym typeface="Tahoma"/>
              </a:rPr>
              <a:t> Experiments have shown the linear scalability of the algorithm with respect to the number of objects, and good quality of clustering of the data.</a:t>
            </a:r>
            <a:endParaRPr b="0" i="0" sz="1800" u="none" strike="noStrike">
              <a:latin typeface="Tahoma"/>
              <a:ea typeface="Tahoma"/>
              <a:cs typeface="Tahoma"/>
              <a:sym typeface="Tahoma"/>
            </a:endParaRPr>
          </a:p>
          <a:p>
            <a:pPr indent="0" lvl="1" marL="588010" rtl="0" algn="l">
              <a:lnSpc>
                <a:spcPct val="100000"/>
              </a:lnSpc>
              <a:spcBef>
                <a:spcPts val="560"/>
              </a:spcBef>
              <a:spcAft>
                <a:spcPts val="0"/>
              </a:spcAft>
              <a:buSzPts val="1540"/>
              <a:buNone/>
            </a:pPr>
            <a:r>
              <a:t/>
            </a:r>
            <a:endParaRPr b="0" i="0"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Drawbacks: </a:t>
            </a:r>
            <a:endParaRPr b="0" i="0" sz="1800" u="none" strike="noStrike">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0" i="0" lang="en-US" sz="1800" u="none" strike="noStrike">
                <a:latin typeface="Tahoma"/>
                <a:ea typeface="Tahoma"/>
                <a:cs typeface="Tahoma"/>
                <a:sym typeface="Tahoma"/>
              </a:rPr>
              <a:t>Since each node in a CF-tree can hold only a limited number of entries due to its size,a CF-tree node does not always correspond to what a user may consider a natural cluster.</a:t>
            </a:r>
            <a:endParaRPr b="0" i="0" sz="1800" u="none" strike="noStrike">
              <a:latin typeface="Tahoma"/>
              <a:ea typeface="Tahoma"/>
              <a:cs typeface="Tahoma"/>
              <a:sym typeface="Tahoma"/>
            </a:endParaRPr>
          </a:p>
          <a:p>
            <a:pPr indent="-326390" lvl="1" marL="914400" rtl="0" algn="l">
              <a:lnSpc>
                <a:spcPct val="100000"/>
              </a:lnSpc>
              <a:spcBef>
                <a:spcPts val="560"/>
              </a:spcBef>
              <a:spcAft>
                <a:spcPts val="0"/>
              </a:spcAft>
              <a:buSzPts val="1540"/>
              <a:buChar char="■"/>
            </a:pPr>
            <a:r>
              <a:rPr b="0" i="0" lang="en-US" sz="1800" u="none" strike="noStrike">
                <a:latin typeface="Tahoma"/>
                <a:ea typeface="Tahoma"/>
                <a:cs typeface="Tahoma"/>
                <a:sym typeface="Tahoma"/>
              </a:rPr>
              <a:t> Moreover, if the clusters are not spherical in shape, BIRCH does not perform well because it uses the notion of radius or diameter to control the boundary of a cluster.</a:t>
            </a:r>
            <a:endParaRPr b="0" i="0" sz="1800" u="none" strike="noStrike">
              <a:latin typeface="Tahoma"/>
              <a:ea typeface="Tahoma"/>
              <a:cs typeface="Tahoma"/>
              <a:sym typeface="Tahoma"/>
            </a:endParaRPr>
          </a:p>
          <a:p>
            <a:pPr indent="-326390" lvl="1" marL="914400" rtl="0" algn="l">
              <a:lnSpc>
                <a:spcPct val="100000"/>
              </a:lnSpc>
              <a:spcBef>
                <a:spcPts val="560"/>
              </a:spcBef>
              <a:spcAft>
                <a:spcPts val="0"/>
              </a:spcAft>
              <a:buSzPts val="1540"/>
              <a:buChar char="■"/>
            </a:pPr>
            <a:r>
              <a:rPr lang="en-US" sz="1800"/>
              <a:t>It can process only the metric attributes.</a:t>
            </a:r>
            <a:endParaRPr sz="1800"/>
          </a:p>
          <a:p>
            <a:pPr indent="0" lvl="1" marL="588010" rtl="0" algn="l">
              <a:lnSpc>
                <a:spcPct val="100000"/>
              </a:lnSpc>
              <a:spcBef>
                <a:spcPts val="560"/>
              </a:spcBef>
              <a:spcAft>
                <a:spcPts val="0"/>
              </a:spcAft>
              <a:buSzPts val="1540"/>
              <a:buNone/>
            </a:pPr>
            <a:r>
              <a:t/>
            </a:r>
            <a:endParaRPr b="0" i="0" sz="1800" u="none" strike="noStrike">
              <a:latin typeface="Tahoma"/>
              <a:ea typeface="Tahoma"/>
              <a:cs typeface="Tahoma"/>
              <a:sym typeface="Tahoma"/>
            </a:endParaRPr>
          </a:p>
          <a:p>
            <a:pPr indent="-326390" lvl="0" marL="457200" rtl="0" algn="l">
              <a:lnSpc>
                <a:spcPct val="100000"/>
              </a:lnSpc>
              <a:spcBef>
                <a:spcPts val="560"/>
              </a:spcBef>
              <a:spcAft>
                <a:spcPts val="0"/>
              </a:spcAft>
              <a:buSzPts val="1540"/>
              <a:buChar char="■"/>
            </a:pPr>
            <a:r>
              <a:rPr b="1" i="0" lang="en-US">
                <a:solidFill>
                  <a:srgbClr val="273239"/>
                </a:solidFill>
                <a:latin typeface="Arial"/>
                <a:ea typeface="Arial"/>
                <a:cs typeface="Arial"/>
                <a:sym typeface="Arial"/>
              </a:rPr>
              <a:t>Implementation of BIRCH in Python: </a:t>
            </a:r>
            <a:r>
              <a:rPr b="1" i="0" lang="en-US" u="sng">
                <a:solidFill>
                  <a:schemeClr val="hlink"/>
                </a:solidFill>
                <a:latin typeface="Arial"/>
                <a:ea typeface="Arial"/>
                <a:cs typeface="Arial"/>
                <a:sym typeface="Arial"/>
                <a:hlinkClick r:id="rId3"/>
              </a:rPr>
              <a:t>Link</a:t>
            </a:r>
            <a:endParaRPr b="1" i="0" u="sng">
              <a:solidFill>
                <a:srgbClr val="273239"/>
              </a:solidFill>
              <a:latin typeface="Arial"/>
              <a:ea typeface="Arial"/>
              <a:cs typeface="Arial"/>
              <a:sym typeface="Arial"/>
            </a:endParaRPr>
          </a:p>
          <a:p>
            <a:pPr indent="-228600" lvl="1" marL="914400" rtl="0" algn="l">
              <a:lnSpc>
                <a:spcPct val="100000"/>
              </a:lnSpc>
              <a:spcBef>
                <a:spcPts val="560"/>
              </a:spcBef>
              <a:spcAft>
                <a:spcPts val="0"/>
              </a:spcAft>
              <a:buSzPts val="1540"/>
              <a:buNone/>
            </a:pPr>
            <a:r>
              <a:t/>
            </a:r>
            <a:endParaRPr sz="1800">
              <a:latin typeface="Tahoma"/>
              <a:ea typeface="Tahoma"/>
              <a:cs typeface="Tahoma"/>
              <a:sym typeface="Tahoma"/>
            </a:endParaRPr>
          </a:p>
          <a:p>
            <a:pPr indent="-228600" lvl="0" marL="457200" marR="0" rtl="0" algn="l">
              <a:lnSpc>
                <a:spcPct val="100000"/>
              </a:lnSpc>
              <a:spcBef>
                <a:spcPts val="560"/>
              </a:spcBef>
              <a:spcAft>
                <a:spcPts val="0"/>
              </a:spcAft>
              <a:buClr>
                <a:schemeClr val="folHlink"/>
              </a:buClr>
              <a:buSzPts val="1680"/>
              <a:buFont typeface="Noto Sans Symbols"/>
              <a:buNone/>
            </a:pPr>
            <a:r>
              <a:t/>
            </a:r>
            <a:endParaRPr b="0" i="0" sz="1800" u="none" strike="noStrike">
              <a:latin typeface="Tahoma"/>
              <a:ea typeface="Tahoma"/>
              <a:cs typeface="Tahoma"/>
              <a:sym typeface="Tahoma"/>
            </a:endParaRP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9"/>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pic>
        <p:nvPicPr>
          <p:cNvPr id="695" name="Google Shape;695;p49"/>
          <p:cNvPicPr preferRelativeResize="0"/>
          <p:nvPr/>
        </p:nvPicPr>
        <p:blipFill rotWithShape="1">
          <a:blip r:embed="rId3">
            <a:alphaModFix/>
          </a:blip>
          <a:srcRect b="0" l="0" r="0" t="0"/>
          <a:stretch/>
        </p:blipFill>
        <p:spPr>
          <a:xfrm>
            <a:off x="494275" y="2102875"/>
            <a:ext cx="8065850" cy="3997250"/>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2" name="Google Shape;122;p5"/>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23" name="Google Shape;123;p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4" name="Google Shape;124;p5"/>
          <p:cNvSpPr txBox="1"/>
          <p:nvPr>
            <p:ph type="title"/>
          </p:nvPr>
        </p:nvSpPr>
        <p:spPr>
          <a:xfrm>
            <a:off x="381000" y="381000"/>
            <a:ext cx="8250237" cy="554037"/>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Requirements of Clustering in Data Mining </a:t>
            </a:r>
            <a:endParaRPr b="0" i="0" sz="3200" u="none" cap="none" strike="noStrike">
              <a:solidFill>
                <a:schemeClr val="dk2"/>
              </a:solidFill>
              <a:latin typeface="Tahoma"/>
              <a:ea typeface="Tahoma"/>
              <a:cs typeface="Tahoma"/>
              <a:sym typeface="Tahoma"/>
            </a:endParaRPr>
          </a:p>
        </p:txBody>
      </p:sp>
      <p:sp>
        <p:nvSpPr>
          <p:cNvPr id="125" name="Google Shape;125;p5"/>
          <p:cNvSpPr txBox="1"/>
          <p:nvPr>
            <p:ph idx="1" type="body"/>
          </p:nvPr>
        </p:nvSpPr>
        <p:spPr>
          <a:xfrm>
            <a:off x="0" y="1295400"/>
            <a:ext cx="9418800" cy="5666100"/>
          </a:xfrm>
          <a:prstGeom prst="rect">
            <a:avLst/>
          </a:prstGeom>
          <a:noFill/>
          <a:ln>
            <a:noFill/>
          </a:ln>
        </p:spPr>
        <p:txBody>
          <a:bodyPr anchorCtr="0" anchor="t" bIns="46025" lIns="92075" spcFirstLastPara="1" rIns="92075" wrap="square" tIns="46025">
            <a:noAutofit/>
          </a:bodyPr>
          <a:lstStyle/>
          <a:p>
            <a:pPr indent="-336550" lvl="0" marL="342900" marR="0" rtl="0" algn="l">
              <a:lnSpc>
                <a:spcPct val="110000"/>
              </a:lnSpc>
              <a:spcBef>
                <a:spcPts val="0"/>
              </a:spcBef>
              <a:spcAft>
                <a:spcPts val="0"/>
              </a:spcAft>
              <a:buClr>
                <a:schemeClr val="folHlink"/>
              </a:buClr>
              <a:buSzPts val="1340"/>
              <a:buFont typeface="Noto Sans Symbols"/>
              <a:buChar char="■"/>
            </a:pPr>
            <a:r>
              <a:rPr b="0" i="0" lang="en-US" sz="2300" u="none" cap="none" strike="noStrike">
                <a:solidFill>
                  <a:schemeClr val="dk1"/>
                </a:solidFill>
                <a:latin typeface="Tahoma"/>
                <a:ea typeface="Tahoma"/>
                <a:cs typeface="Tahoma"/>
                <a:sym typeface="Tahoma"/>
              </a:rPr>
              <a:t>Scalability:</a:t>
            </a:r>
            <a:endParaRPr b="0" i="0" sz="2300" u="none" cap="none" strike="noStrike">
              <a:solidFill>
                <a:schemeClr val="dk1"/>
              </a:solidFill>
              <a:latin typeface="Tahoma"/>
              <a:ea typeface="Tahoma"/>
              <a:cs typeface="Tahoma"/>
              <a:sym typeface="Tahoma"/>
            </a:endParaRPr>
          </a:p>
          <a:p>
            <a:pPr indent="-294640" lvl="1" marL="914400" marR="0" rtl="0" algn="l">
              <a:lnSpc>
                <a:spcPct val="110000"/>
              </a:lnSpc>
              <a:spcBef>
                <a:spcPts val="0"/>
              </a:spcBef>
              <a:spcAft>
                <a:spcPts val="0"/>
              </a:spcAft>
              <a:buClr>
                <a:schemeClr val="folHlink"/>
              </a:buClr>
              <a:buSzPts val="1040"/>
              <a:buFont typeface="Noto Sans Symbols"/>
              <a:buChar char="■"/>
            </a:pPr>
            <a:r>
              <a:rPr b="0" i="0" lang="en-US" sz="2000" u="none" cap="none" strike="noStrike">
                <a:solidFill>
                  <a:schemeClr val="dk1"/>
                </a:solidFill>
                <a:latin typeface="Tahoma"/>
                <a:ea typeface="Tahoma"/>
                <a:cs typeface="Tahoma"/>
                <a:sym typeface="Tahoma"/>
              </a:rPr>
              <a:t>Clustering on</a:t>
            </a:r>
            <a:r>
              <a:rPr lang="en-US" sz="2000"/>
              <a:t> only a small sample of a large Dataset can lead to biased results.</a:t>
            </a:r>
            <a:endParaRPr sz="2400"/>
          </a:p>
          <a:p>
            <a:pPr indent="-336550" lvl="0" marL="342900" marR="0" rtl="0" algn="l">
              <a:lnSpc>
                <a:spcPct val="110000"/>
              </a:lnSpc>
              <a:spcBef>
                <a:spcPts val="480"/>
              </a:spcBef>
              <a:spcAft>
                <a:spcPts val="0"/>
              </a:spcAft>
              <a:buClr>
                <a:schemeClr val="folHlink"/>
              </a:buClr>
              <a:buSzPts val="1340"/>
              <a:buFont typeface="Noto Sans Symbols"/>
              <a:buChar char="■"/>
            </a:pPr>
            <a:r>
              <a:rPr b="0" i="0" lang="en-US" sz="2300" u="none" cap="none" strike="noStrike">
                <a:solidFill>
                  <a:schemeClr val="dk1"/>
                </a:solidFill>
                <a:latin typeface="Tahoma"/>
                <a:ea typeface="Tahoma"/>
                <a:cs typeface="Tahoma"/>
                <a:sym typeface="Tahoma"/>
              </a:rPr>
              <a:t>Ability to deal with different types of attributes:</a:t>
            </a:r>
            <a:endParaRPr b="0" i="0" sz="2300" u="none" cap="none" strike="noStrike">
              <a:solidFill>
                <a:schemeClr val="dk1"/>
              </a:solidFill>
              <a:latin typeface="Tahoma"/>
              <a:ea typeface="Tahoma"/>
              <a:cs typeface="Tahoma"/>
              <a:sym typeface="Tahoma"/>
            </a:endParaRPr>
          </a:p>
          <a:p>
            <a:pPr indent="-381000" lvl="1" marL="914400" marR="0" rtl="0" algn="l">
              <a:lnSpc>
                <a:spcPct val="110000"/>
              </a:lnSpc>
              <a:spcBef>
                <a:spcPts val="480"/>
              </a:spcBef>
              <a:spcAft>
                <a:spcPts val="0"/>
              </a:spcAft>
              <a:buSzPts val="2400"/>
              <a:buChar char="■"/>
            </a:pPr>
            <a:r>
              <a:rPr lang="en-US" sz="2300"/>
              <a:t> </a:t>
            </a:r>
            <a:r>
              <a:rPr lang="en-US" sz="2000"/>
              <a:t>Recently many applications need clustering on complex data types like graph, sequences, images and documents.</a:t>
            </a:r>
            <a:endParaRPr sz="2000"/>
          </a:p>
          <a:p>
            <a:pPr indent="-336550" lvl="0" marL="342900" marR="0" rtl="0" algn="l">
              <a:lnSpc>
                <a:spcPct val="110000"/>
              </a:lnSpc>
              <a:spcBef>
                <a:spcPts val="480"/>
              </a:spcBef>
              <a:spcAft>
                <a:spcPts val="0"/>
              </a:spcAft>
              <a:buClr>
                <a:schemeClr val="folHlink"/>
              </a:buClr>
              <a:buSzPts val="1340"/>
              <a:buFont typeface="Noto Sans Symbols"/>
              <a:buChar char="■"/>
            </a:pPr>
            <a:r>
              <a:rPr b="0" i="0" lang="en-US" sz="2300" u="none" cap="none" strike="noStrike">
                <a:solidFill>
                  <a:schemeClr val="dk1"/>
                </a:solidFill>
                <a:latin typeface="Tahoma"/>
                <a:ea typeface="Tahoma"/>
                <a:cs typeface="Tahoma"/>
                <a:sym typeface="Tahoma"/>
              </a:rPr>
              <a:t>Discovery of clusters with arbitrary shape</a:t>
            </a:r>
            <a:endParaRPr b="0" i="0" sz="2300" u="none" cap="none" strike="noStrike">
              <a:solidFill>
                <a:schemeClr val="dk1"/>
              </a:solidFill>
              <a:latin typeface="Tahoma"/>
              <a:ea typeface="Tahoma"/>
              <a:cs typeface="Tahoma"/>
              <a:sym typeface="Tahoma"/>
            </a:endParaRPr>
          </a:p>
          <a:p>
            <a:pPr indent="-355600" lvl="1" marL="914400" marR="0" rtl="0" algn="l">
              <a:lnSpc>
                <a:spcPct val="110000"/>
              </a:lnSpc>
              <a:spcBef>
                <a:spcPts val="480"/>
              </a:spcBef>
              <a:spcAft>
                <a:spcPts val="0"/>
              </a:spcAft>
              <a:buSzPts val="2000"/>
              <a:buChar char="■"/>
            </a:pPr>
            <a:r>
              <a:rPr lang="en-US" sz="2000"/>
              <a:t>Clusters based on ED and MD are spherical in shape.</a:t>
            </a:r>
            <a:endParaRPr sz="2000"/>
          </a:p>
          <a:p>
            <a:pPr indent="-336550" lvl="0" marL="342900" marR="0" rtl="0" algn="l">
              <a:lnSpc>
                <a:spcPct val="110000"/>
              </a:lnSpc>
              <a:spcBef>
                <a:spcPts val="480"/>
              </a:spcBef>
              <a:spcAft>
                <a:spcPts val="0"/>
              </a:spcAft>
              <a:buClr>
                <a:schemeClr val="folHlink"/>
              </a:buClr>
              <a:buSzPts val="1340"/>
              <a:buFont typeface="Noto Sans Symbols"/>
              <a:buChar char="■"/>
            </a:pPr>
            <a:r>
              <a:rPr lang="en-US" sz="2300"/>
              <a:t>R</a:t>
            </a:r>
            <a:r>
              <a:rPr b="0" i="0" lang="en-US" sz="2300" u="none" cap="none" strike="noStrike">
                <a:solidFill>
                  <a:schemeClr val="dk1"/>
                </a:solidFill>
                <a:latin typeface="Tahoma"/>
                <a:ea typeface="Tahoma"/>
                <a:cs typeface="Tahoma"/>
                <a:sym typeface="Tahoma"/>
              </a:rPr>
              <a:t>equirements </a:t>
            </a:r>
            <a:r>
              <a:rPr lang="en-US" sz="2300"/>
              <a:t>to provide</a:t>
            </a:r>
            <a:r>
              <a:rPr b="0" i="0" lang="en-US" sz="2300" u="none" cap="none" strike="noStrike">
                <a:solidFill>
                  <a:schemeClr val="dk1"/>
                </a:solidFill>
                <a:latin typeface="Tahoma"/>
                <a:ea typeface="Tahoma"/>
                <a:cs typeface="Tahoma"/>
                <a:sym typeface="Tahoma"/>
              </a:rPr>
              <a:t> domain knowledge </a:t>
            </a:r>
            <a:r>
              <a:rPr lang="en-US" sz="2300"/>
              <a:t>in the form of </a:t>
            </a:r>
            <a:r>
              <a:rPr b="0" i="0" lang="en-US" sz="2300" u="none" cap="none" strike="noStrike">
                <a:solidFill>
                  <a:schemeClr val="dk1"/>
                </a:solidFill>
                <a:latin typeface="Tahoma"/>
                <a:ea typeface="Tahoma"/>
                <a:cs typeface="Tahoma"/>
                <a:sym typeface="Tahoma"/>
              </a:rPr>
              <a:t> input parameters: </a:t>
            </a:r>
            <a:endParaRPr b="0" i="0" sz="2300" u="none" cap="none" strike="noStrike">
              <a:solidFill>
                <a:schemeClr val="dk1"/>
              </a:solidFill>
              <a:latin typeface="Tahoma"/>
              <a:ea typeface="Tahoma"/>
              <a:cs typeface="Tahoma"/>
              <a:sym typeface="Tahoma"/>
            </a:endParaRPr>
          </a:p>
          <a:p>
            <a:pPr indent="-355600" lvl="1" marL="914400" marR="0" rtl="0" algn="l">
              <a:lnSpc>
                <a:spcPct val="110000"/>
              </a:lnSpc>
              <a:spcBef>
                <a:spcPts val="480"/>
              </a:spcBef>
              <a:spcAft>
                <a:spcPts val="0"/>
              </a:spcAft>
              <a:buSzPts val="2000"/>
              <a:buChar char="■"/>
            </a:pPr>
            <a:r>
              <a:rPr lang="en-US" sz="2000"/>
              <a:t>Hard to determine.(high dimensionality DS and no deep understanding)</a:t>
            </a:r>
            <a:endParaRPr sz="2000"/>
          </a:p>
          <a:p>
            <a:pPr indent="-355600" lvl="1" marL="914400" rtl="0" algn="l">
              <a:lnSpc>
                <a:spcPct val="110000"/>
              </a:lnSpc>
              <a:spcBef>
                <a:spcPts val="480"/>
              </a:spcBef>
              <a:spcAft>
                <a:spcPts val="0"/>
              </a:spcAft>
              <a:buSzPts val="2000"/>
              <a:buChar char="■"/>
            </a:pPr>
            <a:r>
              <a:rPr lang="en-US" sz="2000"/>
              <a:t>makes quality of the clustering difficult to control.</a:t>
            </a:r>
            <a:endParaRPr sz="2000"/>
          </a:p>
          <a:p>
            <a:pPr indent="-355600" lvl="1" marL="914400" marR="0" rtl="0" algn="l">
              <a:lnSpc>
                <a:spcPct val="110000"/>
              </a:lnSpc>
              <a:spcBef>
                <a:spcPts val="480"/>
              </a:spcBef>
              <a:spcAft>
                <a:spcPts val="0"/>
              </a:spcAft>
              <a:buSzPts val="2000"/>
              <a:buChar char="■"/>
            </a:pPr>
            <a:r>
              <a:rPr lang="en-US" sz="2000"/>
              <a:t>Clustering results are sensitive to those parameters.</a:t>
            </a:r>
            <a:endParaRPr sz="2000"/>
          </a:p>
          <a:p>
            <a:pPr indent="0" lvl="0" marL="457200" marR="0" rtl="0" algn="l">
              <a:lnSpc>
                <a:spcPct val="110000"/>
              </a:lnSpc>
              <a:spcBef>
                <a:spcPts val="480"/>
              </a:spcBef>
              <a:spcAft>
                <a:spcPts val="0"/>
              </a:spcAft>
              <a:buSzPts val="1680"/>
              <a:buNone/>
            </a:pPr>
            <a:r>
              <a:t/>
            </a:r>
            <a:endParaRPr sz="2700"/>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0"/>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02" name="Google Shape;702;p50"/>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03" name="Google Shape;703;p50"/>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04" name="Google Shape;704;p50"/>
          <p:cNvPicPr preferRelativeResize="0"/>
          <p:nvPr/>
        </p:nvPicPr>
        <p:blipFill rotWithShape="1">
          <a:blip r:embed="rId3">
            <a:alphaModFix/>
          </a:blip>
          <a:srcRect b="0" l="0" r="0" t="0"/>
          <a:stretch/>
        </p:blipFill>
        <p:spPr>
          <a:xfrm>
            <a:off x="100013" y="295275"/>
            <a:ext cx="8943975" cy="6267450"/>
          </a:xfrm>
          <a:prstGeom prst="rect">
            <a:avLst/>
          </a:prstGeom>
          <a:noFill/>
          <a:ln>
            <a:noFill/>
          </a:ln>
        </p:spPr>
      </p:pic>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1"/>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11" name="Google Shape;711;p51"/>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12" name="Google Shape;712;p51"/>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13" name="Google Shape;713;p51"/>
          <p:cNvPicPr preferRelativeResize="0"/>
          <p:nvPr/>
        </p:nvPicPr>
        <p:blipFill rotWithShape="1">
          <a:blip r:embed="rId3">
            <a:alphaModFix/>
          </a:blip>
          <a:srcRect b="0" l="0" r="0" t="0"/>
          <a:stretch/>
        </p:blipFill>
        <p:spPr>
          <a:xfrm>
            <a:off x="280925" y="545325"/>
            <a:ext cx="8741899" cy="5710275"/>
          </a:xfrm>
          <a:prstGeom prst="rect">
            <a:avLst/>
          </a:prstGeom>
          <a:noFill/>
          <a:ln>
            <a:noFill/>
          </a:ln>
        </p:spPr>
      </p:pic>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2"/>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20" name="Google Shape;720;p52"/>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21" name="Google Shape;721;p52"/>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22" name="Google Shape;722;p52"/>
          <p:cNvPicPr preferRelativeResize="0"/>
          <p:nvPr/>
        </p:nvPicPr>
        <p:blipFill rotWithShape="1">
          <a:blip r:embed="rId3">
            <a:alphaModFix/>
          </a:blip>
          <a:srcRect b="0" l="0" r="0" t="0"/>
          <a:stretch/>
        </p:blipFill>
        <p:spPr>
          <a:xfrm>
            <a:off x="242900" y="457200"/>
            <a:ext cx="8658225" cy="6152925"/>
          </a:xfrm>
          <a:prstGeom prst="rect">
            <a:avLst/>
          </a:prstGeom>
          <a:noFill/>
          <a:ln>
            <a:noFill/>
          </a:ln>
        </p:spPr>
      </p:pic>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3"/>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29" name="Google Shape;729;p53"/>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30" name="Google Shape;730;p53"/>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31" name="Google Shape;731;p53"/>
          <p:cNvPicPr preferRelativeResize="0"/>
          <p:nvPr/>
        </p:nvPicPr>
        <p:blipFill rotWithShape="1">
          <a:blip r:embed="rId3">
            <a:alphaModFix/>
          </a:blip>
          <a:srcRect b="0" l="0" r="0" t="0"/>
          <a:stretch/>
        </p:blipFill>
        <p:spPr>
          <a:xfrm>
            <a:off x="9525" y="247875"/>
            <a:ext cx="9124950" cy="6229126"/>
          </a:xfrm>
          <a:prstGeom prst="rect">
            <a:avLst/>
          </a:prstGeom>
          <a:noFill/>
          <a:ln>
            <a:noFill/>
          </a:ln>
        </p:spPr>
      </p:pic>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54"/>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38" name="Google Shape;738;p54"/>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39" name="Google Shape;739;p54"/>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40" name="Google Shape;740;p54"/>
          <p:cNvPicPr preferRelativeResize="0"/>
          <p:nvPr/>
        </p:nvPicPr>
        <p:blipFill rotWithShape="1">
          <a:blip r:embed="rId3">
            <a:alphaModFix/>
          </a:blip>
          <a:srcRect b="0" l="0" r="0" t="0"/>
          <a:stretch/>
        </p:blipFill>
        <p:spPr>
          <a:xfrm>
            <a:off x="-133350" y="381000"/>
            <a:ext cx="9144000" cy="6229125"/>
          </a:xfrm>
          <a:prstGeom prst="rect">
            <a:avLst/>
          </a:prstGeom>
          <a:noFill/>
          <a:ln>
            <a:noFill/>
          </a:ln>
        </p:spPr>
      </p:pic>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5"/>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47" name="Google Shape;747;p55"/>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48" name="Google Shape;748;p55"/>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49" name="Google Shape;749;p55"/>
          <p:cNvPicPr preferRelativeResize="0"/>
          <p:nvPr/>
        </p:nvPicPr>
        <p:blipFill rotWithShape="1">
          <a:blip r:embed="rId3">
            <a:alphaModFix/>
          </a:blip>
          <a:srcRect b="0" l="0" r="0" t="0"/>
          <a:stretch/>
        </p:blipFill>
        <p:spPr>
          <a:xfrm>
            <a:off x="100025" y="280999"/>
            <a:ext cx="8943975" cy="6345650"/>
          </a:xfrm>
          <a:prstGeom prst="rect">
            <a:avLst/>
          </a:prstGeom>
          <a:noFill/>
          <a:ln>
            <a:noFill/>
          </a:ln>
        </p:spPr>
      </p:pic>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6"/>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56" name="Google Shape;756;p56"/>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57" name="Google Shape;757;p56"/>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58" name="Google Shape;758;p56"/>
          <p:cNvPicPr preferRelativeResize="0"/>
          <p:nvPr/>
        </p:nvPicPr>
        <p:blipFill rotWithShape="1">
          <a:blip r:embed="rId3">
            <a:alphaModFix/>
          </a:blip>
          <a:srcRect b="0" l="0" r="0" t="0"/>
          <a:stretch/>
        </p:blipFill>
        <p:spPr>
          <a:xfrm>
            <a:off x="100025" y="381000"/>
            <a:ext cx="8943975" cy="6245650"/>
          </a:xfrm>
          <a:prstGeom prst="rect">
            <a:avLst/>
          </a:prstGeom>
          <a:noFill/>
          <a:ln>
            <a:noFill/>
          </a:ln>
        </p:spPr>
      </p:pic>
      <p:pic>
        <p:nvPicPr>
          <p:cNvPr id="759" name="Google Shape;759;p56"/>
          <p:cNvPicPr preferRelativeResize="0"/>
          <p:nvPr/>
        </p:nvPicPr>
        <p:blipFill rotWithShape="1">
          <a:blip r:embed="rId4">
            <a:alphaModFix/>
          </a:blip>
          <a:srcRect b="0" l="0" r="0" t="0"/>
          <a:stretch/>
        </p:blipFill>
        <p:spPr>
          <a:xfrm>
            <a:off x="2527175" y="1122575"/>
            <a:ext cx="1752600" cy="476250"/>
          </a:xfrm>
          <a:prstGeom prst="rect">
            <a:avLst/>
          </a:prstGeom>
          <a:noFill/>
          <a:ln>
            <a:noFill/>
          </a:ln>
        </p:spPr>
      </p:pic>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7"/>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66" name="Google Shape;766;p57"/>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67" name="Google Shape;767;p57"/>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68" name="Google Shape;768;p57"/>
          <p:cNvPicPr preferRelativeResize="0"/>
          <p:nvPr/>
        </p:nvPicPr>
        <p:blipFill rotWithShape="1">
          <a:blip r:embed="rId3">
            <a:alphaModFix/>
          </a:blip>
          <a:srcRect b="0" l="0" r="0" t="0"/>
          <a:stretch/>
        </p:blipFill>
        <p:spPr>
          <a:xfrm>
            <a:off x="0" y="148725"/>
            <a:ext cx="9143999" cy="6477925"/>
          </a:xfrm>
          <a:prstGeom prst="rect">
            <a:avLst/>
          </a:prstGeom>
          <a:noFill/>
          <a:ln>
            <a:noFill/>
          </a:ln>
        </p:spPr>
      </p:pic>
      <p:pic>
        <p:nvPicPr>
          <p:cNvPr id="769" name="Google Shape;769;p57"/>
          <p:cNvPicPr preferRelativeResize="0"/>
          <p:nvPr/>
        </p:nvPicPr>
        <p:blipFill rotWithShape="1">
          <a:blip r:embed="rId4">
            <a:alphaModFix/>
          </a:blip>
          <a:srcRect b="0" l="0" r="0" t="0"/>
          <a:stretch/>
        </p:blipFill>
        <p:spPr>
          <a:xfrm>
            <a:off x="2373900" y="971550"/>
            <a:ext cx="1752600" cy="476250"/>
          </a:xfrm>
          <a:prstGeom prst="rect">
            <a:avLst/>
          </a:prstGeom>
          <a:noFill/>
          <a:ln>
            <a:noFill/>
          </a:ln>
        </p:spPr>
      </p:pic>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8"/>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76" name="Google Shape;776;p58"/>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77" name="Google Shape;777;p58"/>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78" name="Google Shape;778;p58"/>
          <p:cNvPicPr preferRelativeResize="0"/>
          <p:nvPr/>
        </p:nvPicPr>
        <p:blipFill rotWithShape="1">
          <a:blip r:embed="rId3">
            <a:alphaModFix/>
          </a:blip>
          <a:srcRect b="0" l="0" r="0" t="0"/>
          <a:stretch/>
        </p:blipFill>
        <p:spPr>
          <a:xfrm>
            <a:off x="100025" y="214825"/>
            <a:ext cx="8943975" cy="6643176"/>
          </a:xfrm>
          <a:prstGeom prst="rect">
            <a:avLst/>
          </a:prstGeom>
          <a:noFill/>
          <a:ln>
            <a:noFill/>
          </a:ln>
        </p:spPr>
      </p:pic>
      <p:pic>
        <p:nvPicPr>
          <p:cNvPr id="779" name="Google Shape;779;p58"/>
          <p:cNvPicPr preferRelativeResize="0"/>
          <p:nvPr/>
        </p:nvPicPr>
        <p:blipFill rotWithShape="1">
          <a:blip r:embed="rId4">
            <a:alphaModFix/>
          </a:blip>
          <a:srcRect b="0" l="0" r="0" t="0"/>
          <a:stretch/>
        </p:blipFill>
        <p:spPr>
          <a:xfrm>
            <a:off x="2404872" y="990600"/>
            <a:ext cx="2243328" cy="609600"/>
          </a:xfrm>
          <a:prstGeom prst="rect">
            <a:avLst/>
          </a:prstGeom>
          <a:noFill/>
          <a:ln>
            <a:noFill/>
          </a:ln>
        </p:spPr>
      </p:pic>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9"/>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86" name="Google Shape;786;p59"/>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787" name="Google Shape;787;p59"/>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pic>
        <p:nvPicPr>
          <p:cNvPr id="788" name="Google Shape;788;p59"/>
          <p:cNvPicPr preferRelativeResize="0"/>
          <p:nvPr/>
        </p:nvPicPr>
        <p:blipFill rotWithShape="1">
          <a:blip r:embed="rId3">
            <a:alphaModFix/>
          </a:blip>
          <a:srcRect b="0" l="0" r="0" t="0"/>
          <a:stretch/>
        </p:blipFill>
        <p:spPr>
          <a:xfrm>
            <a:off x="90488" y="176213"/>
            <a:ext cx="8963025" cy="6505575"/>
          </a:xfrm>
          <a:prstGeom prst="rect">
            <a:avLst/>
          </a:prstGeom>
          <a:noFill/>
          <a:ln>
            <a:noFill/>
          </a:ln>
        </p:spPr>
      </p:pic>
      <p:pic>
        <p:nvPicPr>
          <p:cNvPr id="789" name="Google Shape;789;p59"/>
          <p:cNvPicPr preferRelativeResize="0"/>
          <p:nvPr/>
        </p:nvPicPr>
        <p:blipFill rotWithShape="1">
          <a:blip r:embed="rId4">
            <a:alphaModFix/>
          </a:blip>
          <a:srcRect b="0" l="0" r="0" t="0"/>
          <a:stretch/>
        </p:blipFill>
        <p:spPr>
          <a:xfrm>
            <a:off x="2450950" y="1447800"/>
            <a:ext cx="1752600" cy="476250"/>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31" name="Google Shape;131;p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32" name="Google Shape;132;p6"/>
          <p:cNvSpPr txBox="1"/>
          <p:nvPr>
            <p:ph type="title"/>
          </p:nvPr>
        </p:nvSpPr>
        <p:spPr>
          <a:xfrm>
            <a:off x="381000" y="381000"/>
            <a:ext cx="8250300" cy="5541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Requirements of Clustering in Data Mining </a:t>
            </a:r>
            <a:endParaRPr b="0" i="0" sz="3200" u="none" cap="none" strike="noStrike">
              <a:solidFill>
                <a:schemeClr val="dk2"/>
              </a:solidFill>
              <a:latin typeface="Tahoma"/>
              <a:ea typeface="Tahoma"/>
              <a:cs typeface="Tahoma"/>
              <a:sym typeface="Tahoma"/>
            </a:endParaRPr>
          </a:p>
        </p:txBody>
      </p:sp>
      <p:sp>
        <p:nvSpPr>
          <p:cNvPr id="133" name="Google Shape;133;p6"/>
          <p:cNvSpPr txBox="1"/>
          <p:nvPr>
            <p:ph idx="1" type="body"/>
          </p:nvPr>
        </p:nvSpPr>
        <p:spPr>
          <a:xfrm>
            <a:off x="380999" y="1295400"/>
            <a:ext cx="8651100" cy="51054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1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Able to deal with noisy data</a:t>
            </a:r>
            <a:endParaRPr b="0" i="0" sz="2400" u="none" cap="none" strike="noStrike">
              <a:solidFill>
                <a:schemeClr val="dk1"/>
              </a:solidFill>
              <a:latin typeface="Tahoma"/>
              <a:ea typeface="Tahoma"/>
              <a:cs typeface="Tahoma"/>
              <a:sym typeface="Tahoma"/>
            </a:endParaRPr>
          </a:p>
          <a:p>
            <a:pPr indent="-361950" lvl="1" marL="914400" marR="0" rtl="0" algn="l">
              <a:lnSpc>
                <a:spcPct val="110000"/>
              </a:lnSpc>
              <a:spcBef>
                <a:spcPts val="480"/>
              </a:spcBef>
              <a:spcAft>
                <a:spcPts val="0"/>
              </a:spcAft>
              <a:buSzPts val="2100"/>
              <a:buChar char="■"/>
            </a:pPr>
            <a:r>
              <a:rPr lang="en-US" sz="2100"/>
              <a:t>Clustering algorithms are sensitive to noise and may produce low quality clusters.</a:t>
            </a:r>
            <a:endParaRPr sz="2100"/>
          </a:p>
          <a:p>
            <a:pPr indent="-342900" lvl="0" marL="342900" marR="0" rtl="0" algn="l">
              <a:lnSpc>
                <a:spcPct val="110000"/>
              </a:lnSpc>
              <a:spcBef>
                <a:spcPts val="480"/>
              </a:spcBef>
              <a:spcAft>
                <a:spcPts val="0"/>
              </a:spcAft>
              <a:buClr>
                <a:schemeClr val="folHlink"/>
              </a:buClr>
              <a:buSzPts val="1440"/>
              <a:buFont typeface="Noto Sans Symbols"/>
              <a:buChar char="■"/>
            </a:pPr>
            <a:r>
              <a:rPr i="0" lang="en-US" sz="2400" u="none" strike="noStrike">
                <a:latin typeface="Tahoma"/>
                <a:ea typeface="Tahoma"/>
                <a:cs typeface="Tahoma"/>
                <a:sym typeface="Tahoma"/>
              </a:rPr>
              <a:t>Incremental clustering and insensitivity to input data order.</a:t>
            </a:r>
            <a:endParaRPr i="0" sz="2400" u="none" strike="noStrike">
              <a:latin typeface="Tahoma"/>
              <a:ea typeface="Tahoma"/>
              <a:cs typeface="Tahoma"/>
              <a:sym typeface="Tahoma"/>
            </a:endParaRPr>
          </a:p>
          <a:p>
            <a:pPr indent="-361950" lvl="1" marL="914400" marR="0" rtl="0" algn="l">
              <a:lnSpc>
                <a:spcPct val="110000"/>
              </a:lnSpc>
              <a:spcBef>
                <a:spcPts val="480"/>
              </a:spcBef>
              <a:spcAft>
                <a:spcPts val="0"/>
              </a:spcAft>
              <a:buSzPts val="2100"/>
              <a:buChar char="■"/>
            </a:pPr>
            <a:r>
              <a:rPr lang="en-US" sz="2100"/>
              <a:t>Incorporate incremental updates into existing clustering structures</a:t>
            </a:r>
            <a:endParaRPr sz="2100"/>
          </a:p>
          <a:p>
            <a:pPr indent="-342900" lvl="0" marL="342900" marR="0" rtl="0" algn="l">
              <a:lnSpc>
                <a:spcPct val="110000"/>
              </a:lnSpc>
              <a:spcBef>
                <a:spcPts val="480"/>
              </a:spcBef>
              <a:spcAft>
                <a:spcPts val="0"/>
              </a:spcAft>
              <a:buClr>
                <a:schemeClr val="folHlink"/>
              </a:buClr>
              <a:buSzPts val="1440"/>
              <a:buFont typeface="Noto Sans Symbols"/>
              <a:buChar char="■"/>
            </a:pPr>
            <a:r>
              <a:rPr i="0" lang="en-US" sz="2400" u="none" strike="noStrike">
                <a:latin typeface="Tahoma"/>
                <a:ea typeface="Tahoma"/>
                <a:cs typeface="Tahoma"/>
                <a:sym typeface="Tahoma"/>
              </a:rPr>
              <a:t>Capability of clustering high-</a:t>
            </a:r>
            <a:r>
              <a:rPr lang="en-US" sz="2400"/>
              <a:t>dimensional</a:t>
            </a:r>
            <a:r>
              <a:rPr i="0" lang="en-US" sz="2400" u="none" strike="noStrike">
                <a:latin typeface="Tahoma"/>
                <a:ea typeface="Tahoma"/>
                <a:cs typeface="Tahoma"/>
                <a:sym typeface="Tahoma"/>
              </a:rPr>
              <a:t> data</a:t>
            </a:r>
            <a:endParaRPr i="0" sz="2400" u="none" strike="noStrike">
              <a:latin typeface="Tahoma"/>
              <a:ea typeface="Tahoma"/>
              <a:cs typeface="Tahoma"/>
              <a:sym typeface="Tahoma"/>
            </a:endParaRPr>
          </a:p>
          <a:p>
            <a:pPr indent="-361950" lvl="1" marL="914400" marR="0" rtl="0" algn="l">
              <a:lnSpc>
                <a:spcPct val="110000"/>
              </a:lnSpc>
              <a:spcBef>
                <a:spcPts val="480"/>
              </a:spcBef>
              <a:spcAft>
                <a:spcPts val="0"/>
              </a:spcAft>
              <a:buSzPts val="2100"/>
              <a:buChar char="■"/>
            </a:pPr>
            <a:r>
              <a:rPr lang="en-US" sz="2100"/>
              <a:t>High dimensional data can be very sparse and highly skewed.</a:t>
            </a:r>
            <a:endParaRPr sz="2100"/>
          </a:p>
          <a:p>
            <a:pPr indent="-342900" lvl="0" marL="342900" marR="0" rtl="0" algn="l">
              <a:lnSpc>
                <a:spcPct val="11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Incorporation of user-specified constraints</a:t>
            </a:r>
            <a:endParaRPr b="0" i="0" sz="2400" u="none" cap="none" strike="noStrike">
              <a:solidFill>
                <a:schemeClr val="dk1"/>
              </a:solidFill>
              <a:latin typeface="Tahoma"/>
              <a:ea typeface="Tahoma"/>
              <a:cs typeface="Tahoma"/>
              <a:sym typeface="Tahoma"/>
            </a:endParaRPr>
          </a:p>
          <a:p>
            <a:pPr indent="-361950" lvl="1" marL="914400" marR="0" rtl="0" algn="l">
              <a:lnSpc>
                <a:spcPct val="110000"/>
              </a:lnSpc>
              <a:spcBef>
                <a:spcPts val="480"/>
              </a:spcBef>
              <a:spcAft>
                <a:spcPts val="0"/>
              </a:spcAft>
              <a:buSzPts val="2100"/>
              <a:buChar char="■"/>
            </a:pPr>
            <a:r>
              <a:rPr lang="en-US" sz="2100"/>
              <a:t>Clustering algorithms should be able to find clusters that satisfy the specified constraints.</a:t>
            </a:r>
            <a:endParaRPr sz="2100"/>
          </a:p>
          <a:p>
            <a:pPr indent="-342900" lvl="0" marL="342900" marR="0" rtl="0" algn="l">
              <a:lnSpc>
                <a:spcPct val="11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Interpretability and usability</a:t>
            </a:r>
            <a:endParaRPr b="0" i="0" sz="24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795" name="Google Shape;795;p60"/>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796" name="Google Shape;796;p6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797" name="Google Shape;797;p60"/>
          <p:cNvSpPr txBox="1"/>
          <p:nvPr>
            <p:ph type="title"/>
          </p:nvPr>
        </p:nvSpPr>
        <p:spPr>
          <a:xfrm>
            <a:off x="1371600" y="304800"/>
            <a:ext cx="6324600" cy="685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200"/>
              <a:buFont typeface="Tahoma"/>
              <a:buNone/>
            </a:pPr>
            <a:r>
              <a:rPr lang="en-US" sz="3200"/>
              <a:t>Density Based </a:t>
            </a:r>
            <a:r>
              <a:rPr b="0" i="0" lang="en-US" sz="3200" u="none" cap="none" strike="noStrike">
                <a:solidFill>
                  <a:schemeClr val="dk2"/>
                </a:solidFill>
                <a:latin typeface="Tahoma"/>
                <a:ea typeface="Tahoma"/>
                <a:cs typeface="Tahoma"/>
                <a:sym typeface="Tahoma"/>
              </a:rPr>
              <a:t> Clustering </a:t>
            </a:r>
            <a:endParaRPr b="0" i="0" sz="3200" u="none" cap="none" strike="noStrike">
              <a:solidFill>
                <a:schemeClr val="dk2"/>
              </a:solidFill>
              <a:latin typeface="Tahoma"/>
              <a:ea typeface="Tahoma"/>
              <a:cs typeface="Tahoma"/>
              <a:sym typeface="Tahoma"/>
            </a:endParaRPr>
          </a:p>
        </p:txBody>
      </p:sp>
      <p:sp>
        <p:nvSpPr>
          <p:cNvPr id="798" name="Google Shape;798;p60"/>
          <p:cNvSpPr txBox="1"/>
          <p:nvPr>
            <p:ph idx="1" type="body"/>
          </p:nvPr>
        </p:nvSpPr>
        <p:spPr>
          <a:xfrm>
            <a:off x="34200" y="1295400"/>
            <a:ext cx="9109800" cy="54300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30000"/>
              </a:lnSpc>
              <a:spcBef>
                <a:spcPts val="360"/>
              </a:spcBef>
              <a:spcAft>
                <a:spcPts val="0"/>
              </a:spcAft>
              <a:buClr>
                <a:schemeClr val="folHlink"/>
              </a:buClr>
              <a:buSzPts val="1800"/>
              <a:buFont typeface="Arial"/>
              <a:buChar char="■"/>
            </a:pPr>
            <a:r>
              <a:rPr i="0" lang="en-US" sz="1800" u="sng" cap="none" strike="noStrike">
                <a:solidFill>
                  <a:schemeClr val="dk1"/>
                </a:solidFill>
                <a:latin typeface="Arial"/>
                <a:ea typeface="Arial"/>
                <a:cs typeface="Arial"/>
                <a:sym typeface="Arial"/>
              </a:rPr>
              <a:t>Density-based approach</a:t>
            </a:r>
            <a:r>
              <a:rPr i="0" lang="en-US" sz="1800" u="none" cap="none" strike="noStrike">
                <a:solidFill>
                  <a:schemeClr val="dk1"/>
                </a:solidFill>
                <a:latin typeface="Arial"/>
                <a:ea typeface="Arial"/>
                <a:cs typeface="Arial"/>
                <a:sym typeface="Arial"/>
              </a:rPr>
              <a:t>: </a:t>
            </a:r>
            <a:endParaRPr sz="1800">
              <a:latin typeface="Arial"/>
              <a:ea typeface="Arial"/>
              <a:cs typeface="Arial"/>
              <a:sym typeface="Arial"/>
            </a:endParaRPr>
          </a:p>
          <a:p>
            <a:pPr indent="-337185" lvl="1" marL="742950" marR="0" rtl="0" algn="l">
              <a:lnSpc>
                <a:spcPct val="130000"/>
              </a:lnSpc>
              <a:spcBef>
                <a:spcPts val="360"/>
              </a:spcBef>
              <a:spcAft>
                <a:spcPts val="0"/>
              </a:spcAft>
              <a:buClr>
                <a:schemeClr val="hlink"/>
              </a:buClr>
              <a:buSzPts val="1800"/>
              <a:buFont typeface="Arial"/>
              <a:buChar char="■"/>
            </a:pPr>
            <a:r>
              <a:rPr i="0" lang="en-US" sz="1800" u="none" cap="none" strike="noStrike">
                <a:solidFill>
                  <a:schemeClr val="dk1"/>
                </a:solidFill>
                <a:latin typeface="Arial"/>
                <a:ea typeface="Arial"/>
                <a:cs typeface="Arial"/>
                <a:sym typeface="Arial"/>
              </a:rPr>
              <a:t>Based on connectivity and density functions</a:t>
            </a:r>
            <a:r>
              <a:rPr lang="en-US" sz="1800">
                <a:latin typeface="Arial"/>
                <a:ea typeface="Arial"/>
                <a:cs typeface="Arial"/>
                <a:sym typeface="Arial"/>
              </a:rPr>
              <a:t>.</a:t>
            </a:r>
            <a:endParaRPr sz="1800">
              <a:latin typeface="Arial"/>
              <a:ea typeface="Arial"/>
              <a:cs typeface="Arial"/>
              <a:sym typeface="Arial"/>
            </a:endParaRPr>
          </a:p>
          <a:p>
            <a:pPr indent="-337185" lvl="1" marL="742950" marR="0" rtl="0" algn="l">
              <a:lnSpc>
                <a:spcPct val="130000"/>
              </a:lnSpc>
              <a:spcBef>
                <a:spcPts val="360"/>
              </a:spcBef>
              <a:spcAft>
                <a:spcPts val="0"/>
              </a:spcAft>
              <a:buSzPts val="1800"/>
              <a:buChar char="■"/>
            </a:pPr>
            <a:r>
              <a:rPr lang="en-US" sz="1800">
                <a:latin typeface="Arial"/>
                <a:ea typeface="Arial"/>
                <a:cs typeface="Arial"/>
                <a:sym typeface="Arial"/>
              </a:rPr>
              <a:t> The strategy used is to model the dense clusters separated by sparse clusters.</a:t>
            </a:r>
            <a:endParaRPr sz="1800">
              <a:latin typeface="Arial"/>
              <a:ea typeface="Arial"/>
              <a:cs typeface="Arial"/>
              <a:sym typeface="Arial"/>
            </a:endParaRPr>
          </a:p>
          <a:p>
            <a:pPr indent="-337185" lvl="1" marL="742950" marR="0" rtl="0" algn="l">
              <a:lnSpc>
                <a:spcPct val="100000"/>
              </a:lnSpc>
              <a:spcBef>
                <a:spcPts val="360"/>
              </a:spcBef>
              <a:spcAft>
                <a:spcPts val="0"/>
              </a:spcAft>
              <a:buClr>
                <a:schemeClr val="hlink"/>
              </a:buClr>
              <a:buSzPts val="1800"/>
              <a:buFont typeface="Arial"/>
              <a:buChar char="■"/>
            </a:pPr>
            <a:r>
              <a:rPr lang="en-US" sz="1800">
                <a:latin typeface="Arial"/>
                <a:ea typeface="Arial"/>
                <a:cs typeface="Arial"/>
                <a:sym typeface="Arial"/>
              </a:rPr>
              <a:t>The </a:t>
            </a:r>
            <a:r>
              <a:rPr i="0" lang="en-US" sz="1800" u="none" strike="noStrike">
                <a:latin typeface="Arial"/>
                <a:ea typeface="Arial"/>
                <a:cs typeface="Arial"/>
                <a:sym typeface="Arial"/>
              </a:rPr>
              <a:t>general idea is to continue growing a given cluster as long as the density (number of objects or data points) in the “neighborhood” exceeds some threshold.  </a:t>
            </a:r>
            <a:endParaRPr sz="1800">
              <a:latin typeface="Arial"/>
              <a:ea typeface="Arial"/>
              <a:cs typeface="Arial"/>
              <a:sym typeface="Arial"/>
            </a:endParaRPr>
          </a:p>
          <a:p>
            <a:pPr indent="-337185" lvl="1" marL="742950" marR="0" rtl="0" algn="l">
              <a:lnSpc>
                <a:spcPct val="130000"/>
              </a:lnSpc>
              <a:spcBef>
                <a:spcPts val="360"/>
              </a:spcBef>
              <a:spcAft>
                <a:spcPts val="0"/>
              </a:spcAft>
              <a:buClr>
                <a:schemeClr val="hlink"/>
              </a:buClr>
              <a:buSzPts val="1800"/>
              <a:buFont typeface="Arial"/>
              <a:buChar char="■"/>
            </a:pPr>
            <a:r>
              <a:rPr lang="en-US" sz="1800">
                <a:latin typeface="Arial"/>
                <a:ea typeface="Arial"/>
                <a:cs typeface="Arial"/>
                <a:sym typeface="Arial"/>
              </a:rPr>
              <a:t> </a:t>
            </a:r>
            <a:r>
              <a:rPr i="0" lang="en-US" sz="1800" u="none" strike="noStrike">
                <a:latin typeface="Arial"/>
                <a:ea typeface="Arial"/>
                <a:cs typeface="Arial"/>
                <a:sym typeface="Arial"/>
              </a:rPr>
              <a:t>Such a method can be used to filter out noise </a:t>
            </a:r>
            <a:r>
              <a:rPr lang="en-US" sz="1800">
                <a:latin typeface="Arial"/>
                <a:ea typeface="Arial"/>
                <a:cs typeface="Arial"/>
                <a:sym typeface="Arial"/>
              </a:rPr>
              <a:t> </a:t>
            </a:r>
            <a:r>
              <a:rPr i="0" lang="en-US" sz="1800" u="none" strike="noStrike">
                <a:latin typeface="Arial"/>
                <a:ea typeface="Arial"/>
                <a:cs typeface="Arial"/>
                <a:sym typeface="Arial"/>
              </a:rPr>
              <a:t>or outliers and discover clusters of arbitrary shape.</a:t>
            </a:r>
            <a:endParaRPr sz="1800">
              <a:latin typeface="Arial"/>
              <a:ea typeface="Arial"/>
              <a:cs typeface="Arial"/>
              <a:sym typeface="Arial"/>
            </a:endParaRPr>
          </a:p>
          <a:p>
            <a:pPr indent="-342900" lvl="1" marL="914400" rtl="0" algn="l">
              <a:lnSpc>
                <a:spcPct val="50000"/>
              </a:lnSpc>
              <a:spcBef>
                <a:spcPts val="1200"/>
              </a:spcBef>
              <a:spcAft>
                <a:spcPts val="0"/>
              </a:spcAft>
              <a:buClr>
                <a:schemeClr val="folHlink"/>
              </a:buClr>
              <a:buSzPts val="1800"/>
              <a:buFont typeface="Arial"/>
              <a:buChar char="■"/>
            </a:pPr>
            <a:r>
              <a:rPr lang="en-US" sz="1800">
                <a:latin typeface="Arial"/>
                <a:ea typeface="Arial"/>
                <a:cs typeface="Arial"/>
                <a:sym typeface="Arial"/>
              </a:rPr>
              <a:t>Major features:</a:t>
            </a:r>
            <a:endParaRPr sz="1800">
              <a:latin typeface="Arial"/>
              <a:ea typeface="Arial"/>
              <a:cs typeface="Arial"/>
              <a:sym typeface="Arial"/>
            </a:endParaRPr>
          </a:p>
          <a:p>
            <a:pPr indent="-342900" lvl="2" marL="1371600" rtl="0" algn="l">
              <a:lnSpc>
                <a:spcPct val="50000"/>
              </a:lnSpc>
              <a:spcBef>
                <a:spcPts val="1200"/>
              </a:spcBef>
              <a:spcAft>
                <a:spcPts val="0"/>
              </a:spcAft>
              <a:buClr>
                <a:schemeClr val="hlink"/>
              </a:buClr>
              <a:buSzPts val="1800"/>
              <a:buFont typeface="Arial"/>
              <a:buChar char="■"/>
            </a:pPr>
            <a:r>
              <a:rPr lang="en-US" sz="1800">
                <a:latin typeface="Arial"/>
                <a:ea typeface="Arial"/>
                <a:cs typeface="Arial"/>
                <a:sym typeface="Arial"/>
              </a:rPr>
              <a:t>Discover clusters of arbitrary shape</a:t>
            </a:r>
            <a:endParaRPr sz="1800">
              <a:latin typeface="Arial"/>
              <a:ea typeface="Arial"/>
              <a:cs typeface="Arial"/>
              <a:sym typeface="Arial"/>
            </a:endParaRPr>
          </a:p>
          <a:p>
            <a:pPr indent="-342900" lvl="2" marL="1371600" rtl="0" algn="l">
              <a:lnSpc>
                <a:spcPct val="50000"/>
              </a:lnSpc>
              <a:spcBef>
                <a:spcPts val="1200"/>
              </a:spcBef>
              <a:spcAft>
                <a:spcPts val="0"/>
              </a:spcAft>
              <a:buClr>
                <a:schemeClr val="hlink"/>
              </a:buClr>
              <a:buSzPts val="1800"/>
              <a:buFont typeface="Arial"/>
              <a:buChar char="■"/>
            </a:pPr>
            <a:r>
              <a:rPr lang="en-US" sz="1800">
                <a:latin typeface="Arial"/>
                <a:ea typeface="Arial"/>
                <a:cs typeface="Arial"/>
                <a:sym typeface="Arial"/>
              </a:rPr>
              <a:t>Handle noise</a:t>
            </a:r>
            <a:endParaRPr sz="1800">
              <a:latin typeface="Arial"/>
              <a:ea typeface="Arial"/>
              <a:cs typeface="Arial"/>
              <a:sym typeface="Arial"/>
            </a:endParaRPr>
          </a:p>
          <a:p>
            <a:pPr indent="-342900" lvl="2" marL="1371600" rtl="0" algn="l">
              <a:lnSpc>
                <a:spcPct val="50000"/>
              </a:lnSpc>
              <a:spcBef>
                <a:spcPts val="1200"/>
              </a:spcBef>
              <a:spcAft>
                <a:spcPts val="0"/>
              </a:spcAft>
              <a:buClr>
                <a:schemeClr val="hlink"/>
              </a:buClr>
              <a:buSzPts val="1800"/>
              <a:buFont typeface="Arial"/>
              <a:buChar char="■"/>
            </a:pPr>
            <a:r>
              <a:rPr lang="en-US" sz="1800">
                <a:latin typeface="Arial"/>
                <a:ea typeface="Arial"/>
                <a:cs typeface="Arial"/>
                <a:sym typeface="Arial"/>
              </a:rPr>
              <a:t>One scan</a:t>
            </a:r>
            <a:endParaRPr sz="1800">
              <a:latin typeface="Arial"/>
              <a:ea typeface="Arial"/>
              <a:cs typeface="Arial"/>
              <a:sym typeface="Arial"/>
            </a:endParaRPr>
          </a:p>
          <a:p>
            <a:pPr indent="-342900" lvl="2" marL="1371600" rtl="0" algn="l">
              <a:lnSpc>
                <a:spcPct val="50000"/>
              </a:lnSpc>
              <a:spcBef>
                <a:spcPts val="1200"/>
              </a:spcBef>
              <a:spcAft>
                <a:spcPts val="0"/>
              </a:spcAft>
              <a:buClr>
                <a:schemeClr val="hlink"/>
              </a:buClr>
              <a:buSzPts val="1800"/>
              <a:buFont typeface="Arial"/>
              <a:buChar char="■"/>
            </a:pPr>
            <a:r>
              <a:rPr lang="en-US" sz="1800">
                <a:latin typeface="Arial"/>
                <a:ea typeface="Arial"/>
                <a:cs typeface="Arial"/>
                <a:sym typeface="Arial"/>
              </a:rPr>
              <a:t>Need density parameters as termination condition</a:t>
            </a:r>
            <a:endParaRPr sz="1800">
              <a:latin typeface="Arial"/>
              <a:ea typeface="Arial"/>
              <a:cs typeface="Arial"/>
              <a:sym typeface="Arial"/>
            </a:endParaRPr>
          </a:p>
          <a:p>
            <a:pPr indent="0" lvl="0" marL="914400" marR="0" rtl="0" algn="l">
              <a:lnSpc>
                <a:spcPct val="130000"/>
              </a:lnSpc>
              <a:spcBef>
                <a:spcPts val="360"/>
              </a:spcBef>
              <a:spcAft>
                <a:spcPts val="0"/>
              </a:spcAft>
              <a:buSzPts val="1680"/>
              <a:buNone/>
            </a:pPr>
            <a:r>
              <a:t/>
            </a:r>
            <a:endParaRPr sz="1800">
              <a:latin typeface="Arial"/>
              <a:ea typeface="Arial"/>
              <a:cs typeface="Arial"/>
              <a:sym typeface="Arial"/>
            </a:endParaRPr>
          </a:p>
          <a:p>
            <a:pPr indent="-342900" lvl="0" marL="457200" marR="0" rtl="0" algn="l">
              <a:lnSpc>
                <a:spcPct val="130000"/>
              </a:lnSpc>
              <a:spcBef>
                <a:spcPts val="360"/>
              </a:spcBef>
              <a:spcAft>
                <a:spcPts val="0"/>
              </a:spcAft>
              <a:buClr>
                <a:schemeClr val="dk1"/>
              </a:buClr>
              <a:buSzPts val="1800"/>
              <a:buFont typeface="Arial"/>
              <a:buChar char="❏"/>
            </a:pPr>
            <a:r>
              <a:rPr i="0" lang="en-US" sz="1800" u="none" cap="none" strike="noStrike">
                <a:solidFill>
                  <a:schemeClr val="dk1"/>
                </a:solidFill>
                <a:latin typeface="Arial"/>
                <a:ea typeface="Arial"/>
                <a:cs typeface="Arial"/>
                <a:sym typeface="Arial"/>
              </a:rPr>
              <a:t>Typical methods: DBSCAN, OPTICS, DenClue</a:t>
            </a:r>
            <a:endParaRPr sz="1800">
              <a:latin typeface="Arial"/>
              <a:ea typeface="Arial"/>
              <a:cs typeface="Arial"/>
              <a:sym typeface="Arial"/>
            </a:endParaRPr>
          </a:p>
          <a:p>
            <a:pPr indent="-274320" lvl="0" marL="342900" marR="0" rtl="0" algn="l">
              <a:lnSpc>
                <a:spcPct val="100000"/>
              </a:lnSpc>
              <a:spcBef>
                <a:spcPts val="360"/>
              </a:spcBef>
              <a:spcAft>
                <a:spcPts val="0"/>
              </a:spcAft>
              <a:buClr>
                <a:schemeClr val="folHlink"/>
              </a:buClr>
              <a:buSzPts val="1080"/>
              <a:buFont typeface="Noto Sans Symbols"/>
              <a:buNone/>
            </a:pPr>
            <a:r>
              <a:t/>
            </a:r>
            <a:endParaRPr i="0" sz="1800" u="none" cap="none" strike="noStrike">
              <a:solidFill>
                <a:schemeClr val="dk1"/>
              </a:solidFill>
              <a:latin typeface="Arial"/>
              <a:ea typeface="Arial"/>
              <a:cs typeface="Arial"/>
              <a:sym typeface="Arial"/>
            </a:endParaRPr>
          </a:p>
        </p:txBody>
      </p:sp>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804" name="Google Shape;804;p61"/>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805" name="Google Shape;805;p6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06" name="Google Shape;806;p61"/>
          <p:cNvSpPr txBox="1"/>
          <p:nvPr>
            <p:ph type="title"/>
          </p:nvPr>
        </p:nvSpPr>
        <p:spPr>
          <a:xfrm>
            <a:off x="304800" y="381000"/>
            <a:ext cx="8610600" cy="7065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lang="en-US" sz="3200"/>
              <a:t>DBSCAN(Density Based Spatial Clustering of Application with Noise</a:t>
            </a:r>
            <a:endParaRPr sz="3200"/>
          </a:p>
        </p:txBody>
      </p:sp>
      <p:sp>
        <p:nvSpPr>
          <p:cNvPr id="807" name="Google Shape;807;p61"/>
          <p:cNvSpPr txBox="1"/>
          <p:nvPr>
            <p:ph idx="1" type="body"/>
          </p:nvPr>
        </p:nvSpPr>
        <p:spPr>
          <a:xfrm>
            <a:off x="381000" y="1447800"/>
            <a:ext cx="87630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SzPts val="1680"/>
              <a:buNone/>
            </a:pPr>
            <a:r>
              <a:t/>
            </a:r>
            <a:endParaRPr sz="1800">
              <a:solidFill>
                <a:srgbClr val="273239"/>
              </a:solidFill>
              <a:latin typeface="Arial"/>
              <a:ea typeface="Arial"/>
              <a:cs typeface="Arial"/>
              <a:sym typeface="Arial"/>
            </a:endParaRPr>
          </a:p>
          <a:p>
            <a:pPr indent="-342900" lvl="0" marL="342900" rtl="0" algn="l">
              <a:lnSpc>
                <a:spcPct val="100000"/>
              </a:lnSpc>
              <a:spcBef>
                <a:spcPts val="0"/>
              </a:spcBef>
              <a:spcAft>
                <a:spcPts val="0"/>
              </a:spcAft>
              <a:buSzPts val="1440"/>
              <a:buChar char="■"/>
            </a:pPr>
            <a:r>
              <a:rPr lang="en-US" sz="1800">
                <a:solidFill>
                  <a:schemeClr val="dk1"/>
                </a:solidFill>
                <a:latin typeface="Arial"/>
                <a:ea typeface="Arial"/>
                <a:cs typeface="Arial"/>
                <a:sym typeface="Arial"/>
              </a:rPr>
              <a:t>Density-Based Clustering Algorithm Based on Connected Regions with High Density.</a:t>
            </a:r>
            <a:endParaRPr sz="1800">
              <a:solidFill>
                <a:schemeClr val="dk1"/>
              </a:solidFill>
              <a:latin typeface="Arial"/>
              <a:ea typeface="Arial"/>
              <a:cs typeface="Arial"/>
              <a:sym typeface="Arial"/>
            </a:endParaRPr>
          </a:p>
          <a:p>
            <a:pPr indent="-251459" lvl="0" marL="342900" rtl="0" algn="l">
              <a:lnSpc>
                <a:spcPct val="100000"/>
              </a:lnSpc>
              <a:spcBef>
                <a:spcPts val="0"/>
              </a:spcBef>
              <a:spcAft>
                <a:spcPts val="0"/>
              </a:spcAft>
              <a:buSzPts val="1440"/>
              <a:buNone/>
            </a:pPr>
            <a:r>
              <a:t/>
            </a:r>
            <a:endParaRPr sz="18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folHlink"/>
              </a:buClr>
              <a:buSzPts val="1440"/>
              <a:buFont typeface="Noto Sans Symbols"/>
              <a:buChar char="■"/>
            </a:pPr>
            <a:r>
              <a:rPr b="0" i="0" lang="en-US" sz="1800">
                <a:solidFill>
                  <a:schemeClr val="dk1"/>
                </a:solidFill>
                <a:latin typeface="Arial"/>
                <a:ea typeface="Arial"/>
                <a:cs typeface="Arial"/>
                <a:sym typeface="Arial"/>
              </a:rPr>
              <a:t>The key idea is that for each point of a cluster, the neighborhood of a given radius has to contain at least a minimum number of points. </a:t>
            </a:r>
            <a:endParaRPr>
              <a:solidFill>
                <a:schemeClr val="dk1"/>
              </a:solidFill>
            </a:endParaRPr>
          </a:p>
          <a:p>
            <a:pPr indent="0" lvl="0" marL="0" marR="0" rtl="0" algn="l">
              <a:lnSpc>
                <a:spcPct val="100000"/>
              </a:lnSpc>
              <a:spcBef>
                <a:spcPts val="0"/>
              </a:spcBef>
              <a:spcAft>
                <a:spcPts val="0"/>
              </a:spcAft>
              <a:buClr>
                <a:schemeClr val="folHlink"/>
              </a:buClr>
              <a:buSzPts val="1440"/>
              <a:buNone/>
            </a:pPr>
            <a:r>
              <a:t/>
            </a:r>
            <a:endParaRPr b="0" i="0" sz="18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folHlink"/>
              </a:buClr>
              <a:buSzPts val="1440"/>
              <a:buFont typeface="Noto Sans Symbols"/>
              <a:buChar char="■"/>
            </a:pPr>
            <a:r>
              <a:rPr b="1" i="0" lang="en-US" sz="1800">
                <a:solidFill>
                  <a:schemeClr val="dk1"/>
                </a:solidFill>
                <a:latin typeface="Arial"/>
                <a:ea typeface="Arial"/>
                <a:cs typeface="Arial"/>
                <a:sym typeface="Arial"/>
              </a:rPr>
              <a:t>Why DBSCAN?</a:t>
            </a:r>
            <a:r>
              <a:rPr b="0" i="0"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326390" lvl="1" marL="914400" rtl="0" algn="l">
              <a:lnSpc>
                <a:spcPct val="100000"/>
              </a:lnSpc>
              <a:spcBef>
                <a:spcPts val="560"/>
              </a:spcBef>
              <a:spcAft>
                <a:spcPts val="0"/>
              </a:spcAft>
              <a:buSzPts val="1540"/>
              <a:buChar char="■"/>
            </a:pPr>
            <a:r>
              <a:rPr b="0" i="0" lang="en-US" sz="1800">
                <a:solidFill>
                  <a:schemeClr val="dk1"/>
                </a:solidFill>
                <a:latin typeface="Arial"/>
                <a:ea typeface="Arial"/>
                <a:cs typeface="Arial"/>
                <a:sym typeface="Arial"/>
              </a:rPr>
              <a:t>Real life data may contain irregularities, like:</a:t>
            </a:r>
            <a:endParaRPr>
              <a:solidFill>
                <a:schemeClr val="dk1"/>
              </a:solidFill>
            </a:endParaRPr>
          </a:p>
          <a:p>
            <a:pPr indent="-304800" lvl="2" marL="1371600" rtl="0" algn="l">
              <a:lnSpc>
                <a:spcPct val="100000"/>
              </a:lnSpc>
              <a:spcBef>
                <a:spcPts val="480"/>
              </a:spcBef>
              <a:spcAft>
                <a:spcPts val="0"/>
              </a:spcAft>
              <a:buSzPts val="1200"/>
              <a:buFont typeface="Arial"/>
              <a:buAutoNum type="arabicPeriod"/>
            </a:pPr>
            <a:r>
              <a:rPr b="0" i="0" lang="en-US" sz="1800">
                <a:solidFill>
                  <a:schemeClr val="dk1"/>
                </a:solidFill>
                <a:latin typeface="Arial"/>
                <a:ea typeface="Arial"/>
                <a:cs typeface="Arial"/>
                <a:sym typeface="Arial"/>
              </a:rPr>
              <a:t>Clusters can be of arbitrary shape. </a:t>
            </a:r>
            <a:endParaRPr>
              <a:solidFill>
                <a:schemeClr val="dk1"/>
              </a:solidFill>
            </a:endParaRPr>
          </a:p>
          <a:p>
            <a:pPr indent="-304800" lvl="2" marL="1371600" rtl="0" algn="l">
              <a:lnSpc>
                <a:spcPct val="100000"/>
              </a:lnSpc>
              <a:spcBef>
                <a:spcPts val="480"/>
              </a:spcBef>
              <a:spcAft>
                <a:spcPts val="0"/>
              </a:spcAft>
              <a:buSzPts val="1200"/>
              <a:buFont typeface="Arial"/>
              <a:buAutoNum type="arabicPeriod"/>
            </a:pPr>
            <a:r>
              <a:rPr b="0" i="0" lang="en-US" sz="1800">
                <a:solidFill>
                  <a:schemeClr val="dk1"/>
                </a:solidFill>
                <a:latin typeface="Arial"/>
                <a:ea typeface="Arial"/>
                <a:cs typeface="Arial"/>
                <a:sym typeface="Arial"/>
              </a:rPr>
              <a:t>Data may contain noise. </a:t>
            </a:r>
            <a:endParaRPr>
              <a:solidFill>
                <a:schemeClr val="dk1"/>
              </a:solidFill>
            </a:endParaRPr>
          </a:p>
          <a:p>
            <a:pPr indent="-251459" lvl="0" marL="342900" marR="0" rtl="0" algn="l">
              <a:lnSpc>
                <a:spcPct val="100000"/>
              </a:lnSpc>
              <a:spcBef>
                <a:spcPts val="0"/>
              </a:spcBef>
              <a:spcAft>
                <a:spcPts val="0"/>
              </a:spcAft>
              <a:buClr>
                <a:schemeClr val="folHlink"/>
              </a:buClr>
              <a:buSzPts val="1440"/>
              <a:buFont typeface="Noto Sans Symbols"/>
              <a:buNone/>
            </a:pPr>
            <a:r>
              <a:t/>
            </a:r>
            <a:endParaRPr sz="1800">
              <a:latin typeface="Tahoma"/>
              <a:ea typeface="Tahoma"/>
              <a:cs typeface="Tahoma"/>
              <a:sym typeface="Tahoma"/>
            </a:endParaRPr>
          </a:p>
        </p:txBody>
      </p:sp>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813" name="Google Shape;813;p62"/>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814" name="Google Shape;814;p6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15" name="Google Shape;815;p62"/>
          <p:cNvSpPr txBox="1"/>
          <p:nvPr>
            <p:ph type="title"/>
          </p:nvPr>
        </p:nvSpPr>
        <p:spPr>
          <a:xfrm>
            <a:off x="304800" y="228600"/>
            <a:ext cx="8610600" cy="70643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lang="en-US"/>
              <a:t>DBSCAN</a:t>
            </a:r>
            <a:endParaRPr/>
          </a:p>
        </p:txBody>
      </p:sp>
      <p:sp>
        <p:nvSpPr>
          <p:cNvPr id="816" name="Google Shape;816;p62"/>
          <p:cNvSpPr txBox="1"/>
          <p:nvPr>
            <p:ph idx="1" type="body"/>
          </p:nvPr>
        </p:nvSpPr>
        <p:spPr>
          <a:xfrm>
            <a:off x="381000" y="1295400"/>
            <a:ext cx="8763000" cy="5181600"/>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560"/>
              </a:spcBef>
              <a:spcAft>
                <a:spcPts val="0"/>
              </a:spcAft>
              <a:buSzPts val="1680"/>
              <a:buChar char="■"/>
            </a:pPr>
            <a:r>
              <a:rPr b="1" i="0" lang="en-US" sz="1800">
                <a:solidFill>
                  <a:srgbClr val="273239"/>
                </a:solidFill>
                <a:latin typeface="Arial"/>
                <a:ea typeface="Arial"/>
                <a:cs typeface="Arial"/>
                <a:sym typeface="Arial"/>
              </a:rPr>
              <a:t>DBSCAN algorithm requires two parameters:</a:t>
            </a:r>
            <a:endParaRPr b="0" i="0" sz="1800">
              <a:solidFill>
                <a:srgbClr val="273239"/>
              </a:solidFill>
              <a:latin typeface="Arial"/>
              <a:ea typeface="Arial"/>
              <a:cs typeface="Arial"/>
              <a:sym typeface="Arial"/>
            </a:endParaRPr>
          </a:p>
          <a:p>
            <a:pPr indent="-335280" lvl="0" marL="457200" rtl="0" algn="l">
              <a:lnSpc>
                <a:spcPct val="100000"/>
              </a:lnSpc>
              <a:spcBef>
                <a:spcPts val="560"/>
              </a:spcBef>
              <a:spcAft>
                <a:spcPts val="0"/>
              </a:spcAft>
              <a:buSzPts val="1680"/>
              <a:buFont typeface="Arial"/>
              <a:buAutoNum type="arabicPeriod"/>
            </a:pPr>
            <a:r>
              <a:rPr b="1" i="0" lang="en-US" sz="1800">
                <a:solidFill>
                  <a:srgbClr val="273239"/>
                </a:solidFill>
                <a:latin typeface="Arial"/>
                <a:ea typeface="Arial"/>
                <a:cs typeface="Arial"/>
                <a:sym typeface="Arial"/>
              </a:rPr>
              <a:t>eps</a:t>
            </a:r>
            <a:r>
              <a:rPr b="0" i="0" lang="en-US" sz="1800">
                <a:solidFill>
                  <a:srgbClr val="273239"/>
                </a:solidFill>
                <a:latin typeface="Arial"/>
                <a:ea typeface="Arial"/>
                <a:cs typeface="Arial"/>
                <a:sym typeface="Arial"/>
              </a:rPr>
              <a:t> : It defines the neighborhood around a data point </a:t>
            </a:r>
            <a:endParaRPr b="0" i="0" sz="1800">
              <a:solidFill>
                <a:srgbClr val="273239"/>
              </a:solidFill>
              <a:latin typeface="Arial"/>
              <a:ea typeface="Arial"/>
              <a:cs typeface="Arial"/>
              <a:sym typeface="Arial"/>
            </a:endParaRPr>
          </a:p>
          <a:p>
            <a:pPr indent="-326390" lvl="1" marL="914400" rtl="0" algn="l">
              <a:lnSpc>
                <a:spcPct val="100000"/>
              </a:lnSpc>
              <a:spcBef>
                <a:spcPts val="560"/>
              </a:spcBef>
              <a:spcAft>
                <a:spcPts val="0"/>
              </a:spcAft>
              <a:buSzPts val="1540"/>
              <a:buFont typeface="Noto Sans Symbols"/>
              <a:buChar char="▪"/>
            </a:pPr>
            <a:r>
              <a:rPr b="0" i="0" lang="en-US" sz="1800">
                <a:solidFill>
                  <a:srgbClr val="273239"/>
                </a:solidFill>
                <a:latin typeface="Arial"/>
                <a:ea typeface="Arial"/>
                <a:cs typeface="Arial"/>
                <a:sym typeface="Arial"/>
              </a:rPr>
              <a:t> if the distance between two points is </a:t>
            </a:r>
            <a:r>
              <a:rPr lang="en-US" sz="1800">
                <a:solidFill>
                  <a:srgbClr val="273239"/>
                </a:solidFill>
                <a:latin typeface="Arial"/>
                <a:ea typeface="Arial"/>
                <a:cs typeface="Arial"/>
                <a:sym typeface="Arial"/>
              </a:rPr>
              <a:t>&lt;= </a:t>
            </a:r>
            <a:r>
              <a:rPr b="0" i="0" lang="en-US" sz="1800">
                <a:solidFill>
                  <a:srgbClr val="273239"/>
                </a:solidFill>
                <a:latin typeface="Arial"/>
                <a:ea typeface="Arial"/>
                <a:cs typeface="Arial"/>
                <a:sym typeface="Arial"/>
              </a:rPr>
              <a:t>‘eps’ then they are considered as neighbors. </a:t>
            </a:r>
            <a:endParaRPr b="0" i="0" sz="1800">
              <a:solidFill>
                <a:srgbClr val="273239"/>
              </a:solidFill>
              <a:latin typeface="Arial"/>
              <a:ea typeface="Arial"/>
              <a:cs typeface="Arial"/>
              <a:sym typeface="Arial"/>
            </a:endParaRPr>
          </a:p>
          <a:p>
            <a:pPr indent="-326390" lvl="1" marL="914400" rtl="0" algn="l">
              <a:lnSpc>
                <a:spcPct val="100000"/>
              </a:lnSpc>
              <a:spcBef>
                <a:spcPts val="560"/>
              </a:spcBef>
              <a:spcAft>
                <a:spcPts val="0"/>
              </a:spcAft>
              <a:buSzPts val="1540"/>
              <a:buFont typeface="Noto Sans Symbols"/>
              <a:buChar char="▪"/>
            </a:pPr>
            <a:r>
              <a:rPr b="0" i="0" lang="en-US" sz="1800">
                <a:solidFill>
                  <a:srgbClr val="273239"/>
                </a:solidFill>
                <a:latin typeface="Arial"/>
                <a:ea typeface="Arial"/>
                <a:cs typeface="Arial"/>
                <a:sym typeface="Arial"/>
              </a:rPr>
              <a:t>If the eps value is chosen too small then large part of the data will be considered as outliers.</a:t>
            </a:r>
            <a:endParaRPr b="0" i="0" sz="1800">
              <a:solidFill>
                <a:srgbClr val="273239"/>
              </a:solidFill>
              <a:latin typeface="Arial"/>
              <a:ea typeface="Arial"/>
              <a:cs typeface="Arial"/>
              <a:sym typeface="Arial"/>
            </a:endParaRPr>
          </a:p>
          <a:p>
            <a:pPr indent="-326390" lvl="1" marL="914400" rtl="0" algn="l">
              <a:lnSpc>
                <a:spcPct val="100000"/>
              </a:lnSpc>
              <a:spcBef>
                <a:spcPts val="560"/>
              </a:spcBef>
              <a:spcAft>
                <a:spcPts val="0"/>
              </a:spcAft>
              <a:buSzPts val="1540"/>
              <a:buFont typeface="Noto Sans Symbols"/>
              <a:buChar char="▪"/>
            </a:pPr>
            <a:r>
              <a:rPr b="0" i="0" lang="en-US" sz="1800">
                <a:solidFill>
                  <a:srgbClr val="273239"/>
                </a:solidFill>
                <a:latin typeface="Arial"/>
                <a:ea typeface="Arial"/>
                <a:cs typeface="Arial"/>
                <a:sym typeface="Arial"/>
              </a:rPr>
              <a:t> If it is chosen very large then the clusters will merge and majority of the data points will be in the same clusters. </a:t>
            </a:r>
            <a:endParaRPr b="0" i="0" sz="1800">
              <a:solidFill>
                <a:srgbClr val="273239"/>
              </a:solidFill>
              <a:latin typeface="Arial"/>
              <a:ea typeface="Arial"/>
              <a:cs typeface="Arial"/>
              <a:sym typeface="Arial"/>
            </a:endParaRPr>
          </a:p>
          <a:p>
            <a:pPr indent="-326390" lvl="1" marL="914400" rtl="0" algn="l">
              <a:lnSpc>
                <a:spcPct val="100000"/>
              </a:lnSpc>
              <a:spcBef>
                <a:spcPts val="560"/>
              </a:spcBef>
              <a:spcAft>
                <a:spcPts val="0"/>
              </a:spcAft>
              <a:buSzPts val="1540"/>
              <a:buFont typeface="Noto Sans Symbols"/>
              <a:buChar char="▪"/>
            </a:pPr>
            <a:r>
              <a:rPr b="0" i="0" lang="en-US" sz="1800">
                <a:solidFill>
                  <a:srgbClr val="273239"/>
                </a:solidFill>
                <a:latin typeface="Arial"/>
                <a:ea typeface="Arial"/>
                <a:cs typeface="Arial"/>
                <a:sym typeface="Arial"/>
              </a:rPr>
              <a:t>One way to find the eps value is based on the </a:t>
            </a:r>
            <a:r>
              <a:rPr b="1" i="1" lang="en-US" sz="1800">
                <a:solidFill>
                  <a:srgbClr val="273239"/>
                </a:solidFill>
                <a:latin typeface="Arial"/>
                <a:ea typeface="Arial"/>
                <a:cs typeface="Arial"/>
                <a:sym typeface="Arial"/>
              </a:rPr>
              <a:t>k-distance graph</a:t>
            </a:r>
            <a:r>
              <a:rPr b="0" i="0" lang="en-US" sz="1800">
                <a:solidFill>
                  <a:srgbClr val="273239"/>
                </a:solidFill>
                <a:latin typeface="Arial"/>
                <a:ea typeface="Arial"/>
                <a:cs typeface="Arial"/>
                <a:sym typeface="Arial"/>
              </a:rPr>
              <a:t>.</a:t>
            </a:r>
            <a:endParaRPr b="0" i="0" sz="1800">
              <a:solidFill>
                <a:srgbClr val="273239"/>
              </a:solidFill>
              <a:latin typeface="Arial"/>
              <a:ea typeface="Arial"/>
              <a:cs typeface="Arial"/>
              <a:sym typeface="Arial"/>
            </a:endParaRPr>
          </a:p>
          <a:p>
            <a:pPr indent="0" lvl="1" marL="588010" rtl="0" algn="l">
              <a:lnSpc>
                <a:spcPct val="100000"/>
              </a:lnSpc>
              <a:spcBef>
                <a:spcPts val="560"/>
              </a:spcBef>
              <a:spcAft>
                <a:spcPts val="0"/>
              </a:spcAft>
              <a:buSzPts val="1540"/>
              <a:buNone/>
            </a:pPr>
            <a:r>
              <a:t/>
            </a:r>
            <a:endParaRPr b="0" i="0" sz="1800">
              <a:solidFill>
                <a:srgbClr val="273239"/>
              </a:solidFill>
              <a:latin typeface="Arial"/>
              <a:ea typeface="Arial"/>
              <a:cs typeface="Arial"/>
              <a:sym typeface="Arial"/>
            </a:endParaRPr>
          </a:p>
          <a:p>
            <a:pPr indent="-335280" lvl="0" marL="457200" rtl="0" algn="l">
              <a:lnSpc>
                <a:spcPct val="100000"/>
              </a:lnSpc>
              <a:spcBef>
                <a:spcPts val="560"/>
              </a:spcBef>
              <a:spcAft>
                <a:spcPts val="0"/>
              </a:spcAft>
              <a:buSzPts val="1680"/>
              <a:buFont typeface="Arial"/>
              <a:buAutoNum type="arabicPeriod"/>
            </a:pPr>
            <a:r>
              <a:rPr b="1" i="0" lang="en-US" sz="1800">
                <a:solidFill>
                  <a:srgbClr val="273239"/>
                </a:solidFill>
                <a:latin typeface="Arial"/>
                <a:ea typeface="Arial"/>
                <a:cs typeface="Arial"/>
                <a:sym typeface="Arial"/>
              </a:rPr>
              <a:t>MinPts</a:t>
            </a:r>
            <a:r>
              <a:rPr b="0" i="0" lang="en-US" sz="1800">
                <a:solidFill>
                  <a:srgbClr val="273239"/>
                </a:solidFill>
                <a:latin typeface="Arial"/>
                <a:ea typeface="Arial"/>
                <a:cs typeface="Arial"/>
                <a:sym typeface="Arial"/>
              </a:rPr>
              <a:t>: Minimum number of neighbors (data points) within eps radius.</a:t>
            </a:r>
            <a:endParaRPr b="0" i="0" sz="1800">
              <a:solidFill>
                <a:srgbClr val="273239"/>
              </a:solidFill>
              <a:latin typeface="Arial"/>
              <a:ea typeface="Arial"/>
              <a:cs typeface="Arial"/>
              <a:sym typeface="Arial"/>
            </a:endParaRPr>
          </a:p>
          <a:p>
            <a:pPr indent="-326390" lvl="1" marL="914400" rtl="0" algn="l">
              <a:lnSpc>
                <a:spcPct val="100000"/>
              </a:lnSpc>
              <a:spcBef>
                <a:spcPts val="560"/>
              </a:spcBef>
              <a:spcAft>
                <a:spcPts val="0"/>
              </a:spcAft>
              <a:buSzPts val="1540"/>
              <a:buFont typeface="Noto Sans Symbols"/>
              <a:buChar char="▪"/>
            </a:pPr>
            <a:r>
              <a:rPr b="0" i="0" lang="en-US" sz="1800">
                <a:solidFill>
                  <a:srgbClr val="273239"/>
                </a:solidFill>
                <a:latin typeface="Arial"/>
                <a:ea typeface="Arial"/>
                <a:cs typeface="Arial"/>
                <a:sym typeface="Arial"/>
              </a:rPr>
              <a:t>Larger the dataset, the larger value of MinPts must be chosen. </a:t>
            </a:r>
            <a:endParaRPr b="0" i="0" sz="1800">
              <a:solidFill>
                <a:srgbClr val="273239"/>
              </a:solidFill>
              <a:latin typeface="Arial"/>
              <a:ea typeface="Arial"/>
              <a:cs typeface="Arial"/>
              <a:sym typeface="Arial"/>
            </a:endParaRPr>
          </a:p>
          <a:p>
            <a:pPr indent="-326390" lvl="1" marL="914400" rtl="0" algn="l">
              <a:lnSpc>
                <a:spcPct val="100000"/>
              </a:lnSpc>
              <a:spcBef>
                <a:spcPts val="560"/>
              </a:spcBef>
              <a:spcAft>
                <a:spcPts val="0"/>
              </a:spcAft>
              <a:buSzPts val="1540"/>
              <a:buFont typeface="Noto Sans Symbols"/>
              <a:buChar char="▪"/>
            </a:pPr>
            <a:r>
              <a:rPr b="0" i="0" lang="en-US" sz="1800">
                <a:solidFill>
                  <a:srgbClr val="273239"/>
                </a:solidFill>
                <a:latin typeface="Arial"/>
                <a:ea typeface="Arial"/>
                <a:cs typeface="Arial"/>
                <a:sym typeface="Arial"/>
              </a:rPr>
              <a:t>As a general rule, the minimum MinPts can be derived from the number of dimensions D in the dataset as, MinPts &gt;= D+1. </a:t>
            </a:r>
            <a:endParaRPr b="0" i="0" sz="1800">
              <a:solidFill>
                <a:srgbClr val="273239"/>
              </a:solidFill>
              <a:latin typeface="Arial"/>
              <a:ea typeface="Arial"/>
              <a:cs typeface="Arial"/>
              <a:sym typeface="Arial"/>
            </a:endParaRPr>
          </a:p>
          <a:p>
            <a:pPr indent="-326390" lvl="1" marL="914400" rtl="0" algn="l">
              <a:lnSpc>
                <a:spcPct val="100000"/>
              </a:lnSpc>
              <a:spcBef>
                <a:spcPts val="560"/>
              </a:spcBef>
              <a:spcAft>
                <a:spcPts val="0"/>
              </a:spcAft>
              <a:buSzPts val="1540"/>
              <a:buFont typeface="Noto Sans Symbols"/>
              <a:buChar char="▪"/>
            </a:pPr>
            <a:r>
              <a:rPr b="0" i="0" lang="en-US" sz="1800">
                <a:solidFill>
                  <a:srgbClr val="273239"/>
                </a:solidFill>
                <a:latin typeface="Arial"/>
                <a:ea typeface="Arial"/>
                <a:cs typeface="Arial"/>
                <a:sym typeface="Arial"/>
              </a:rPr>
              <a:t>The minimum value of MinPts must be chosen as at least 3.</a:t>
            </a:r>
            <a:endParaRPr b="0" i="0" sz="1800">
              <a:solidFill>
                <a:srgbClr val="273239"/>
              </a:solidFill>
              <a:latin typeface="Arial"/>
              <a:ea typeface="Arial"/>
              <a:cs typeface="Arial"/>
              <a:sym typeface="Arial"/>
            </a:endParaRPr>
          </a:p>
          <a:p>
            <a:pPr indent="-251459" lvl="0" marL="342900" marR="0" rtl="0" algn="l">
              <a:lnSpc>
                <a:spcPct val="100000"/>
              </a:lnSpc>
              <a:spcBef>
                <a:spcPts val="0"/>
              </a:spcBef>
              <a:spcAft>
                <a:spcPts val="0"/>
              </a:spcAft>
              <a:buClr>
                <a:schemeClr val="folHlink"/>
              </a:buClr>
              <a:buSzPts val="1440"/>
              <a:buFont typeface="Noto Sans Symbols"/>
              <a:buNone/>
            </a:pPr>
            <a:r>
              <a:t/>
            </a:r>
            <a:endParaRPr sz="1800">
              <a:latin typeface="Tahoma"/>
              <a:ea typeface="Tahoma"/>
              <a:cs typeface="Tahoma"/>
              <a:sym typeface="Tahoma"/>
            </a:endParaRPr>
          </a:p>
        </p:txBody>
      </p:sp>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822" name="Google Shape;822;p6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23" name="Google Shape;823;p63"/>
          <p:cNvSpPr txBox="1"/>
          <p:nvPr>
            <p:ph type="title"/>
          </p:nvPr>
        </p:nvSpPr>
        <p:spPr>
          <a:xfrm>
            <a:off x="381000" y="443204"/>
            <a:ext cx="8839200" cy="70643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3200" u="none" strike="noStrike">
                <a:latin typeface="Gill Sans"/>
                <a:ea typeface="Gill Sans"/>
                <a:cs typeface="Gill Sans"/>
                <a:sym typeface="Gill Sans"/>
              </a:rPr>
              <a:t>DBSCAN: Density-Based Clustering Based on Connected Regions with High Density</a:t>
            </a:r>
            <a:endParaRPr sz="3200"/>
          </a:p>
        </p:txBody>
      </p:sp>
      <p:sp>
        <p:nvSpPr>
          <p:cNvPr id="824" name="Google Shape;824;p63"/>
          <p:cNvSpPr txBox="1"/>
          <p:nvPr>
            <p:ph idx="1" type="body"/>
          </p:nvPr>
        </p:nvSpPr>
        <p:spPr>
          <a:xfrm>
            <a:off x="419100" y="1149641"/>
            <a:ext cx="8763000" cy="5181600"/>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560"/>
              </a:spcBef>
              <a:spcAft>
                <a:spcPts val="0"/>
              </a:spcAft>
              <a:buSzPts val="1680"/>
              <a:buChar char="■"/>
            </a:pPr>
            <a:r>
              <a:rPr b="0" i="1" lang="en-US" sz="2000" u="none" strike="noStrike">
                <a:latin typeface="Arial"/>
                <a:ea typeface="Arial"/>
                <a:cs typeface="Arial"/>
                <a:sym typeface="Arial"/>
              </a:rPr>
              <a:t>“How can we find dense regions in density-based clustering?”</a:t>
            </a:r>
            <a:endParaRPr b="0" i="1" sz="2000" u="none" strike="noStrike">
              <a:latin typeface="Arial"/>
              <a:ea typeface="Arial"/>
              <a:cs typeface="Arial"/>
              <a:sym typeface="Arial"/>
            </a:endParaRPr>
          </a:p>
          <a:p>
            <a:pPr indent="-326390" lvl="1" marL="914400" rtl="0" algn="l">
              <a:lnSpc>
                <a:spcPct val="100000"/>
              </a:lnSpc>
              <a:spcBef>
                <a:spcPts val="560"/>
              </a:spcBef>
              <a:spcAft>
                <a:spcPts val="0"/>
              </a:spcAft>
              <a:buSzPts val="1540"/>
              <a:buChar char="■"/>
            </a:pPr>
            <a:r>
              <a:rPr b="0" i="0" lang="en-US" sz="2000" u="none" strike="noStrike">
                <a:latin typeface="Arial"/>
                <a:ea typeface="Arial"/>
                <a:cs typeface="Arial"/>
                <a:sym typeface="Arial"/>
              </a:rPr>
              <a:t>The </a:t>
            </a:r>
            <a:r>
              <a:rPr b="0" i="1" lang="en-US" sz="2000" u="none" strike="noStrike">
                <a:latin typeface="Arial"/>
                <a:ea typeface="Arial"/>
                <a:cs typeface="Arial"/>
                <a:sym typeface="Arial"/>
              </a:rPr>
              <a:t>density </a:t>
            </a:r>
            <a:r>
              <a:rPr b="0" i="0" lang="en-US" sz="2000" u="none" strike="noStrike">
                <a:latin typeface="Arial"/>
                <a:ea typeface="Arial"/>
                <a:cs typeface="Arial"/>
                <a:sym typeface="Arial"/>
              </a:rPr>
              <a:t>of an object </a:t>
            </a:r>
            <a:r>
              <a:rPr b="1" i="1" lang="en-US" sz="2000" u="none" strike="noStrike">
                <a:latin typeface="Arial"/>
                <a:ea typeface="Arial"/>
                <a:cs typeface="Arial"/>
                <a:sym typeface="Arial"/>
              </a:rPr>
              <a:t>o </a:t>
            </a:r>
            <a:r>
              <a:rPr b="0" i="0" lang="en-US" sz="2000" u="none" strike="noStrike">
                <a:latin typeface="Arial"/>
                <a:ea typeface="Arial"/>
                <a:cs typeface="Arial"/>
                <a:sym typeface="Arial"/>
              </a:rPr>
              <a:t>can be measured by the number of objects close to </a:t>
            </a:r>
            <a:r>
              <a:rPr b="1" i="1" lang="en-US" sz="2000" u="none" strike="noStrike">
                <a:latin typeface="Arial"/>
                <a:ea typeface="Arial"/>
                <a:cs typeface="Arial"/>
                <a:sym typeface="Arial"/>
              </a:rPr>
              <a:t>o</a:t>
            </a:r>
            <a:r>
              <a:rPr b="0" i="0" lang="en-US" sz="2000" u="none" strike="noStrike">
                <a:latin typeface="Arial"/>
                <a:ea typeface="Arial"/>
                <a:cs typeface="Arial"/>
                <a:sym typeface="Arial"/>
              </a:rPr>
              <a:t>.</a:t>
            </a:r>
            <a:endParaRPr b="0" i="0" sz="2000" u="none" strike="noStrike">
              <a:latin typeface="Arial"/>
              <a:ea typeface="Arial"/>
              <a:cs typeface="Arial"/>
              <a:sym typeface="Arial"/>
            </a:endParaRPr>
          </a:p>
          <a:p>
            <a:pPr indent="0" lvl="1" marL="588010" rtl="0" algn="l">
              <a:lnSpc>
                <a:spcPct val="100000"/>
              </a:lnSpc>
              <a:spcBef>
                <a:spcPts val="560"/>
              </a:spcBef>
              <a:spcAft>
                <a:spcPts val="0"/>
              </a:spcAft>
              <a:buSzPts val="1540"/>
              <a:buNone/>
            </a:pPr>
            <a:r>
              <a:t/>
            </a:r>
            <a:endParaRPr b="0" i="0" sz="2000" u="none" strike="noStrike">
              <a:latin typeface="Arial"/>
              <a:ea typeface="Arial"/>
              <a:cs typeface="Arial"/>
              <a:sym typeface="Arial"/>
            </a:endParaRPr>
          </a:p>
          <a:p>
            <a:pPr indent="-326390" lvl="1" marL="914400" rtl="0" algn="l">
              <a:lnSpc>
                <a:spcPct val="100000"/>
              </a:lnSpc>
              <a:spcBef>
                <a:spcPts val="560"/>
              </a:spcBef>
              <a:spcAft>
                <a:spcPts val="0"/>
              </a:spcAft>
              <a:buSzPts val="1540"/>
              <a:buChar char="■"/>
            </a:pPr>
            <a:r>
              <a:rPr b="1" i="0" lang="en-US" sz="2000" u="none" strike="noStrike">
                <a:latin typeface="Arial"/>
                <a:ea typeface="Arial"/>
                <a:cs typeface="Arial"/>
                <a:sym typeface="Arial"/>
              </a:rPr>
              <a:t>DBSCAN </a:t>
            </a:r>
            <a:r>
              <a:rPr b="0" i="0" lang="en-US" sz="2000" u="none" strike="noStrike">
                <a:latin typeface="Arial"/>
                <a:ea typeface="Arial"/>
                <a:cs typeface="Arial"/>
                <a:sym typeface="Arial"/>
              </a:rPr>
              <a:t>(Density-Based Spatial Clustering of Applications with Noise) finds </a:t>
            </a:r>
            <a:r>
              <a:rPr b="0" i="1" lang="en-US" sz="2000" u="none" strike="noStrike">
                <a:latin typeface="Arial"/>
                <a:ea typeface="Arial"/>
                <a:cs typeface="Arial"/>
                <a:sym typeface="Arial"/>
              </a:rPr>
              <a:t>core objects</a:t>
            </a:r>
            <a:r>
              <a:rPr b="0" i="0" lang="en-US" sz="2000" u="none" strike="noStrike">
                <a:latin typeface="Arial"/>
                <a:ea typeface="Arial"/>
                <a:cs typeface="Arial"/>
                <a:sym typeface="Arial"/>
              </a:rPr>
              <a:t>, that is, objects that have dense neighborhoods. It connects core objects and their neighborhoods to form dense regions as clusters.</a:t>
            </a:r>
            <a:endParaRPr b="0" i="0" sz="2000" u="none" strike="noStrike">
              <a:latin typeface="Arial"/>
              <a:ea typeface="Arial"/>
              <a:cs typeface="Arial"/>
              <a:sym typeface="Arial"/>
            </a:endParaRPr>
          </a:p>
        </p:txBody>
      </p:sp>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830" name="Google Shape;830;p6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31" name="Google Shape;831;p64"/>
          <p:cNvSpPr txBox="1"/>
          <p:nvPr>
            <p:ph type="title"/>
          </p:nvPr>
        </p:nvSpPr>
        <p:spPr>
          <a:xfrm>
            <a:off x="381000" y="443204"/>
            <a:ext cx="8839200" cy="706437"/>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b="1" i="0" lang="en-US" sz="3200" u="none" strike="noStrike">
                <a:latin typeface="Gill Sans"/>
                <a:ea typeface="Gill Sans"/>
                <a:cs typeface="Gill Sans"/>
                <a:sym typeface="Gill Sans"/>
              </a:rPr>
              <a:t>DBSCAN</a:t>
            </a:r>
            <a:endParaRPr sz="3200"/>
          </a:p>
        </p:txBody>
      </p:sp>
      <p:sp>
        <p:nvSpPr>
          <p:cNvPr id="832" name="Google Shape;832;p64"/>
          <p:cNvSpPr txBox="1"/>
          <p:nvPr>
            <p:ph idx="1" type="body"/>
          </p:nvPr>
        </p:nvSpPr>
        <p:spPr>
          <a:xfrm>
            <a:off x="-83976" y="1149641"/>
            <a:ext cx="9266076" cy="5181600"/>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560"/>
              </a:spcBef>
              <a:spcAft>
                <a:spcPts val="0"/>
              </a:spcAft>
              <a:buSzPts val="1680"/>
              <a:buFont typeface="Noto Sans Symbols"/>
              <a:buChar char="▪"/>
            </a:pPr>
            <a:r>
              <a:rPr b="1" lang="en-US" sz="1800">
                <a:solidFill>
                  <a:srgbClr val="273239"/>
                </a:solidFill>
                <a:latin typeface="Tahoma"/>
                <a:ea typeface="Tahoma"/>
                <a:cs typeface="Tahoma"/>
                <a:sym typeface="Tahoma"/>
              </a:rPr>
              <a:t>In this algorithm, we have 3 types of data points.</a:t>
            </a:r>
            <a:endParaRPr b="1" sz="1800">
              <a:solidFill>
                <a:srgbClr val="273239"/>
              </a:solidFill>
              <a:latin typeface="Tahoma"/>
              <a:ea typeface="Tahoma"/>
              <a:cs typeface="Tahoma"/>
              <a:sym typeface="Tahoma"/>
            </a:endParaRPr>
          </a:p>
          <a:p>
            <a:pPr indent="-326390" lvl="1" marL="914400" rtl="0" algn="l">
              <a:lnSpc>
                <a:spcPct val="100000"/>
              </a:lnSpc>
              <a:spcBef>
                <a:spcPts val="560"/>
              </a:spcBef>
              <a:spcAft>
                <a:spcPts val="0"/>
              </a:spcAft>
              <a:buSzPts val="1680"/>
              <a:buFont typeface="Noto Sans Symbols"/>
              <a:buChar char="▪"/>
            </a:pPr>
            <a:r>
              <a:rPr b="1" lang="en-US" sz="1800">
                <a:solidFill>
                  <a:srgbClr val="273239"/>
                </a:solidFill>
                <a:latin typeface="Tahoma"/>
                <a:ea typeface="Tahoma"/>
                <a:cs typeface="Tahoma"/>
                <a:sym typeface="Tahoma"/>
              </a:rPr>
              <a:t>Core Point</a:t>
            </a:r>
            <a:r>
              <a:rPr b="0" lang="en-US" sz="1800">
                <a:solidFill>
                  <a:srgbClr val="273239"/>
                </a:solidFill>
                <a:latin typeface="Tahoma"/>
                <a:ea typeface="Tahoma"/>
                <a:cs typeface="Tahoma"/>
                <a:sym typeface="Tahoma"/>
              </a:rPr>
              <a:t>: A point is a core point if it has more than MinPts points within eps. </a:t>
            </a:r>
            <a:endParaRPr b="0" sz="1800">
              <a:solidFill>
                <a:srgbClr val="273239"/>
              </a:solidFill>
              <a:latin typeface="Tahoma"/>
              <a:ea typeface="Tahoma"/>
              <a:cs typeface="Tahoma"/>
              <a:sym typeface="Tahoma"/>
            </a:endParaRPr>
          </a:p>
          <a:p>
            <a:pPr indent="-326390" lvl="1" marL="914400" rtl="0" algn="l">
              <a:lnSpc>
                <a:spcPct val="100000"/>
              </a:lnSpc>
              <a:spcBef>
                <a:spcPts val="560"/>
              </a:spcBef>
              <a:spcAft>
                <a:spcPts val="0"/>
              </a:spcAft>
              <a:buSzPts val="1680"/>
              <a:buFont typeface="Noto Sans Symbols"/>
              <a:buChar char="▪"/>
            </a:pPr>
            <a:r>
              <a:rPr b="1" lang="en-US" sz="1800">
                <a:solidFill>
                  <a:srgbClr val="273239"/>
                </a:solidFill>
                <a:latin typeface="Tahoma"/>
                <a:ea typeface="Tahoma"/>
                <a:cs typeface="Tahoma"/>
                <a:sym typeface="Tahoma"/>
              </a:rPr>
              <a:t>Border Point</a:t>
            </a:r>
            <a:r>
              <a:rPr b="0" lang="en-US" sz="1800">
                <a:solidFill>
                  <a:srgbClr val="273239"/>
                </a:solidFill>
                <a:latin typeface="Tahoma"/>
                <a:ea typeface="Tahoma"/>
                <a:cs typeface="Tahoma"/>
                <a:sym typeface="Tahoma"/>
              </a:rPr>
              <a:t>: A point which has fewer than MinPts within eps(</a:t>
            </a:r>
            <a:r>
              <a:rPr lang="en-US" sz="1800">
                <a:solidFill>
                  <a:srgbClr val="273239"/>
                </a:solidFill>
              </a:rPr>
              <a:t>i.e it is not a core point )</a:t>
            </a:r>
            <a:r>
              <a:rPr b="0" lang="en-US" sz="1800">
                <a:solidFill>
                  <a:srgbClr val="273239"/>
                </a:solidFill>
                <a:latin typeface="Tahoma"/>
                <a:ea typeface="Tahoma"/>
                <a:cs typeface="Tahoma"/>
                <a:sym typeface="Tahoma"/>
              </a:rPr>
              <a:t> but it is in the neighborhood of a core point. </a:t>
            </a:r>
            <a:endParaRPr b="0" sz="1800">
              <a:solidFill>
                <a:srgbClr val="273239"/>
              </a:solidFill>
              <a:latin typeface="Tahoma"/>
              <a:ea typeface="Tahoma"/>
              <a:cs typeface="Tahoma"/>
              <a:sym typeface="Tahoma"/>
            </a:endParaRPr>
          </a:p>
          <a:p>
            <a:pPr indent="-326390" lvl="1" marL="914400" rtl="0" algn="l">
              <a:lnSpc>
                <a:spcPct val="100000"/>
              </a:lnSpc>
              <a:spcBef>
                <a:spcPts val="560"/>
              </a:spcBef>
              <a:spcAft>
                <a:spcPts val="0"/>
              </a:spcAft>
              <a:buSzPts val="1680"/>
              <a:buFont typeface="Noto Sans Symbols"/>
              <a:buChar char="▪"/>
            </a:pPr>
            <a:r>
              <a:rPr b="1" lang="en-US" sz="1800">
                <a:solidFill>
                  <a:srgbClr val="273239"/>
                </a:solidFill>
                <a:latin typeface="Tahoma"/>
                <a:ea typeface="Tahoma"/>
                <a:cs typeface="Tahoma"/>
                <a:sym typeface="Tahoma"/>
              </a:rPr>
              <a:t>Noise or outlier</a:t>
            </a:r>
            <a:r>
              <a:rPr b="0" lang="en-US" sz="1800">
                <a:solidFill>
                  <a:srgbClr val="273239"/>
                </a:solidFill>
                <a:latin typeface="Tahoma"/>
                <a:ea typeface="Tahoma"/>
                <a:cs typeface="Tahoma"/>
                <a:sym typeface="Tahoma"/>
              </a:rPr>
              <a:t>: A point which is not a core point or border point.</a:t>
            </a:r>
            <a:endParaRPr sz="1800">
              <a:latin typeface="Tahoma"/>
              <a:ea typeface="Tahoma"/>
              <a:cs typeface="Tahoma"/>
              <a:sym typeface="Tahoma"/>
            </a:endParaRPr>
          </a:p>
        </p:txBody>
      </p:sp>
      <p:pic>
        <p:nvPicPr>
          <p:cNvPr descr="Lightbox" id="833" name="Google Shape;833;p64"/>
          <p:cNvPicPr preferRelativeResize="0"/>
          <p:nvPr/>
        </p:nvPicPr>
        <p:blipFill rotWithShape="1">
          <a:blip r:embed="rId3">
            <a:alphaModFix/>
          </a:blip>
          <a:srcRect b="0" l="0" r="0" t="0"/>
          <a:stretch/>
        </p:blipFill>
        <p:spPr>
          <a:xfrm>
            <a:off x="381000" y="3362519"/>
            <a:ext cx="3182905" cy="2857500"/>
          </a:xfrm>
          <a:prstGeom prst="rect">
            <a:avLst/>
          </a:prstGeom>
          <a:noFill/>
          <a:ln>
            <a:noFill/>
          </a:ln>
        </p:spPr>
      </p:pic>
      <p:pic>
        <p:nvPicPr>
          <p:cNvPr id="834" name="Google Shape;834;p64"/>
          <p:cNvPicPr preferRelativeResize="0"/>
          <p:nvPr/>
        </p:nvPicPr>
        <p:blipFill rotWithShape="1">
          <a:blip r:embed="rId4">
            <a:alphaModFix/>
          </a:blip>
          <a:srcRect b="0" l="0" r="0" t="0"/>
          <a:stretch/>
        </p:blipFill>
        <p:spPr>
          <a:xfrm>
            <a:off x="381000" y="3181739"/>
            <a:ext cx="6578082" cy="3552230"/>
          </a:xfrm>
          <a:prstGeom prst="rect">
            <a:avLst/>
          </a:prstGeom>
          <a:noFill/>
          <a:ln>
            <a:noFill/>
          </a:ln>
        </p:spPr>
      </p:pic>
      <p:sp>
        <p:nvSpPr>
          <p:cNvPr id="835" name="Google Shape;835;p64"/>
          <p:cNvSpPr txBox="1"/>
          <p:nvPr/>
        </p:nvSpPr>
        <p:spPr>
          <a:xfrm>
            <a:off x="7239000" y="6220019"/>
            <a:ext cx="21426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MinPts=3</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841" name="Google Shape;841;p65"/>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842" name="Google Shape;842;p6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43" name="Google Shape;843;p65"/>
          <p:cNvSpPr txBox="1"/>
          <p:nvPr>
            <p:ph type="title"/>
          </p:nvPr>
        </p:nvSpPr>
        <p:spPr>
          <a:xfrm>
            <a:off x="381000" y="381000"/>
            <a:ext cx="8458200" cy="6858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Density-Based Clustering: Basic Concepts</a:t>
            </a:r>
            <a:endParaRPr b="0" i="0" sz="3200" u="none" cap="none" strike="noStrike">
              <a:solidFill>
                <a:schemeClr val="dk2"/>
              </a:solidFill>
              <a:latin typeface="Tahoma"/>
              <a:ea typeface="Tahoma"/>
              <a:cs typeface="Tahoma"/>
              <a:sym typeface="Tahoma"/>
            </a:endParaRPr>
          </a:p>
        </p:txBody>
      </p:sp>
      <p:sp>
        <p:nvSpPr>
          <p:cNvPr id="844" name="Google Shape;844;p65"/>
          <p:cNvSpPr txBox="1"/>
          <p:nvPr>
            <p:ph idx="1" type="body"/>
          </p:nvPr>
        </p:nvSpPr>
        <p:spPr>
          <a:xfrm>
            <a:off x="381000" y="1447800"/>
            <a:ext cx="87630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Two parameters</a:t>
            </a:r>
            <a:r>
              <a:rPr b="0" i="1" lang="en-US" sz="2400" u="none" cap="none" strike="noStrike">
                <a:solidFill>
                  <a:schemeClr val="dk1"/>
                </a:solidFill>
                <a:latin typeface="Tahoma"/>
                <a:ea typeface="Tahoma"/>
                <a:cs typeface="Tahoma"/>
                <a:sym typeface="Tahoma"/>
              </a:rPr>
              <a:t>:</a:t>
            </a:r>
            <a:endParaRPr b="0" i="1" sz="2400" u="none" cap="none" strike="noStrike">
              <a:solidFill>
                <a:schemeClr val="dk1"/>
              </a:solidFill>
              <a:latin typeface="Tahoma"/>
              <a:ea typeface="Tahoma"/>
              <a:cs typeface="Tahoma"/>
              <a:sym typeface="Tahoma"/>
            </a:endParaRPr>
          </a:p>
          <a:p>
            <a:pPr indent="-285750" lvl="1" marL="742950" marR="0" rtl="0" algn="l">
              <a:lnSpc>
                <a:spcPct val="90000"/>
              </a:lnSpc>
              <a:spcBef>
                <a:spcPts val="1200"/>
              </a:spcBef>
              <a:spcAft>
                <a:spcPts val="0"/>
              </a:spcAft>
              <a:buClr>
                <a:schemeClr val="hlink"/>
              </a:buClr>
              <a:buSzPts val="1320"/>
              <a:buFont typeface="Noto Sans Symbols"/>
              <a:buChar char="■"/>
            </a:pPr>
            <a:r>
              <a:rPr b="0" i="1" lang="en-US" sz="2400" u="none" cap="none" strike="noStrike">
                <a:solidFill>
                  <a:schemeClr val="hlink"/>
                </a:solidFill>
                <a:latin typeface="Tahoma"/>
                <a:ea typeface="Tahoma"/>
                <a:cs typeface="Tahoma"/>
                <a:sym typeface="Tahoma"/>
              </a:rPr>
              <a:t>Eps </a:t>
            </a:r>
            <a:r>
              <a:rPr b="0" i="0" lang="en-US" sz="2400" u="none" cap="none" strike="noStrike">
                <a:solidFill>
                  <a:schemeClr val="dk1"/>
                </a:solidFill>
                <a:latin typeface="Tahoma"/>
                <a:ea typeface="Tahoma"/>
                <a:cs typeface="Tahoma"/>
                <a:sym typeface="Tahoma"/>
              </a:rPr>
              <a:t>: Maximum radius of the neighborhood</a:t>
            </a:r>
            <a:endParaRPr b="0" i="0" sz="2400" u="none" cap="none" strike="noStrike">
              <a:solidFill>
                <a:schemeClr val="dk1"/>
              </a:solidFill>
              <a:latin typeface="Tahoma"/>
              <a:ea typeface="Tahoma"/>
              <a:cs typeface="Tahoma"/>
              <a:sym typeface="Tahoma"/>
            </a:endParaRPr>
          </a:p>
          <a:p>
            <a:pPr indent="-285750" lvl="1" marL="742950" marR="0" rtl="0" algn="l">
              <a:lnSpc>
                <a:spcPct val="90000"/>
              </a:lnSpc>
              <a:spcBef>
                <a:spcPts val="1200"/>
              </a:spcBef>
              <a:spcAft>
                <a:spcPts val="0"/>
              </a:spcAft>
              <a:buClr>
                <a:schemeClr val="hlink"/>
              </a:buClr>
              <a:buSzPts val="1320"/>
              <a:buFont typeface="Noto Sans Symbols"/>
              <a:buChar char="■"/>
            </a:pPr>
            <a:r>
              <a:rPr b="0" i="1" lang="en-US" sz="2400" u="none" cap="none" strike="noStrike">
                <a:solidFill>
                  <a:schemeClr val="hlink"/>
                </a:solidFill>
                <a:latin typeface="Tahoma"/>
                <a:ea typeface="Tahoma"/>
                <a:cs typeface="Tahoma"/>
                <a:sym typeface="Tahoma"/>
              </a:rPr>
              <a:t>MinPts </a:t>
            </a:r>
            <a:r>
              <a:rPr b="0" i="0" lang="en-US" sz="2400" u="none" cap="none" strike="noStrike">
                <a:solidFill>
                  <a:schemeClr val="dk1"/>
                </a:solidFill>
                <a:latin typeface="Tahoma"/>
                <a:ea typeface="Tahoma"/>
                <a:cs typeface="Tahoma"/>
                <a:sym typeface="Tahoma"/>
              </a:rPr>
              <a:t>: Minimum number of points in an Eps-neighbourhood of that point</a:t>
            </a:r>
            <a:endParaRPr b="0" i="0" sz="2400" u="none" cap="none" strike="noStrike">
              <a:solidFill>
                <a:schemeClr val="dk1"/>
              </a:solidFill>
              <a:latin typeface="Tahoma"/>
              <a:ea typeface="Tahoma"/>
              <a:cs typeface="Tahoma"/>
              <a:sym typeface="Tahoma"/>
            </a:endParaRPr>
          </a:p>
          <a:p>
            <a:pPr indent="-342900" lvl="0" marL="342900" marR="0" rtl="0" algn="l">
              <a:lnSpc>
                <a:spcPct val="90000"/>
              </a:lnSpc>
              <a:spcBef>
                <a:spcPts val="1200"/>
              </a:spcBef>
              <a:spcAft>
                <a:spcPts val="0"/>
              </a:spcAft>
              <a:buClr>
                <a:schemeClr val="folHlink"/>
              </a:buClr>
              <a:buSzPts val="1440"/>
              <a:buFont typeface="Noto Sans Symbols"/>
              <a:buChar char="■"/>
            </a:pPr>
            <a:r>
              <a:rPr b="0" i="1" lang="en-US" sz="2400" u="none" cap="none" strike="noStrike">
                <a:solidFill>
                  <a:schemeClr val="dk1"/>
                </a:solidFill>
                <a:latin typeface="Tahoma"/>
                <a:ea typeface="Tahoma"/>
                <a:cs typeface="Tahoma"/>
                <a:sym typeface="Tahoma"/>
              </a:rPr>
              <a:t>N</a:t>
            </a:r>
            <a:r>
              <a:rPr b="0" baseline="-25000" i="1" lang="en-US" sz="2400" u="none" cap="none" strike="noStrike">
                <a:solidFill>
                  <a:schemeClr val="dk1"/>
                </a:solidFill>
                <a:latin typeface="Tahoma"/>
                <a:ea typeface="Tahoma"/>
                <a:cs typeface="Tahoma"/>
                <a:sym typeface="Tahoma"/>
              </a:rPr>
              <a:t>Eps</a:t>
            </a:r>
            <a:r>
              <a:rPr b="0" i="1" lang="en-US" sz="2400" u="none" cap="none" strike="noStrike">
                <a:solidFill>
                  <a:schemeClr val="dk1"/>
                </a:solidFill>
                <a:latin typeface="Tahoma"/>
                <a:ea typeface="Tahoma"/>
                <a:cs typeface="Tahoma"/>
                <a:sym typeface="Tahoma"/>
              </a:rPr>
              <a:t>(p)</a:t>
            </a:r>
            <a:r>
              <a:rPr b="0" i="0" lang="en-US" sz="2400" u="none" cap="none" strike="noStrike">
                <a:solidFill>
                  <a:schemeClr val="dk1"/>
                </a:solidFill>
                <a:latin typeface="Tahoma"/>
                <a:ea typeface="Tahoma"/>
                <a:cs typeface="Tahoma"/>
                <a:sym typeface="Tahoma"/>
              </a:rPr>
              <a:t>:	</a:t>
            </a:r>
            <a:r>
              <a:rPr b="0" i="1" lang="en-US" sz="2400" u="none" cap="none" strike="noStrike">
                <a:solidFill>
                  <a:schemeClr val="dk1"/>
                </a:solidFill>
                <a:latin typeface="Tahoma"/>
                <a:ea typeface="Tahoma"/>
                <a:cs typeface="Tahoma"/>
                <a:sym typeface="Tahoma"/>
              </a:rPr>
              <a:t>{q belongs to D </a:t>
            </a:r>
            <a:r>
              <a:rPr b="0" i="0" lang="en-US" sz="2400" u="none" cap="none" strike="noStrike">
                <a:solidFill>
                  <a:schemeClr val="dk1"/>
                </a:solidFill>
                <a:latin typeface="Tahoma"/>
                <a:ea typeface="Tahoma"/>
                <a:cs typeface="Tahoma"/>
                <a:sym typeface="Tahoma"/>
              </a:rPr>
              <a:t>|</a:t>
            </a:r>
            <a:r>
              <a:rPr b="0" i="1" lang="en-US" sz="2400" u="none" cap="none" strike="noStrike">
                <a:solidFill>
                  <a:schemeClr val="dk1"/>
                </a:solidFill>
                <a:latin typeface="Tahoma"/>
                <a:ea typeface="Tahoma"/>
                <a:cs typeface="Tahoma"/>
                <a:sym typeface="Tahoma"/>
              </a:rPr>
              <a:t> dist(p,q) &lt;= Eps}</a:t>
            </a:r>
            <a:endParaRPr b="0" i="1" sz="2400" u="none" cap="none" strike="noStrike">
              <a:solidFill>
                <a:schemeClr val="dk1"/>
              </a:solidFill>
              <a:latin typeface="Tahoma"/>
              <a:ea typeface="Tahoma"/>
              <a:cs typeface="Tahoma"/>
              <a:sym typeface="Tahoma"/>
            </a:endParaRPr>
          </a:p>
          <a:p>
            <a:pPr indent="-342900" lvl="0" marL="342900" marR="0" rtl="0" algn="l">
              <a:lnSpc>
                <a:spcPct val="90000"/>
              </a:lnSpc>
              <a:spcBef>
                <a:spcPts val="1200"/>
              </a:spcBef>
              <a:spcAft>
                <a:spcPts val="0"/>
              </a:spcAft>
              <a:buClr>
                <a:schemeClr val="folHlink"/>
              </a:buClr>
              <a:buSzPts val="1440"/>
              <a:buFont typeface="Noto Sans Symbols"/>
              <a:buChar char="■"/>
            </a:pPr>
            <a:r>
              <a:rPr b="0" i="0" lang="en-US" sz="2400" u="none" cap="none" strike="noStrike">
                <a:solidFill>
                  <a:schemeClr val="hlink"/>
                </a:solidFill>
                <a:latin typeface="Tahoma"/>
                <a:ea typeface="Tahoma"/>
                <a:cs typeface="Tahoma"/>
                <a:sym typeface="Tahoma"/>
              </a:rPr>
              <a:t>Directly density-reachable</a:t>
            </a:r>
            <a:r>
              <a:rPr b="0" i="0" lang="en-US" sz="2400" u="none" cap="none" strike="noStrike">
                <a:solidFill>
                  <a:schemeClr val="dk1"/>
                </a:solidFill>
                <a:latin typeface="Tahoma"/>
                <a:ea typeface="Tahoma"/>
                <a:cs typeface="Tahoma"/>
                <a:sym typeface="Tahoma"/>
              </a:rPr>
              <a:t>: A point </a:t>
            </a:r>
            <a:r>
              <a:rPr b="0" i="1" lang="en-US" sz="2400" u="none" cap="none" strike="noStrike">
                <a:solidFill>
                  <a:schemeClr val="dk1"/>
                </a:solidFill>
                <a:latin typeface="Tahoma"/>
                <a:ea typeface="Tahoma"/>
                <a:cs typeface="Tahoma"/>
                <a:sym typeface="Tahoma"/>
              </a:rPr>
              <a:t>p</a:t>
            </a:r>
            <a:r>
              <a:rPr b="0" i="0" lang="en-US" sz="2400" u="none" cap="none" strike="noStrike">
                <a:solidFill>
                  <a:schemeClr val="dk1"/>
                </a:solidFill>
                <a:latin typeface="Tahoma"/>
                <a:ea typeface="Tahoma"/>
                <a:cs typeface="Tahoma"/>
                <a:sym typeface="Tahoma"/>
              </a:rPr>
              <a:t> is directly density-reachable from a point </a:t>
            </a:r>
            <a:r>
              <a:rPr b="0" i="1" lang="en-US" sz="2400" u="none" cap="none" strike="noStrike">
                <a:solidFill>
                  <a:schemeClr val="dk1"/>
                </a:solidFill>
                <a:latin typeface="Tahoma"/>
                <a:ea typeface="Tahoma"/>
                <a:cs typeface="Tahoma"/>
                <a:sym typeface="Tahoma"/>
              </a:rPr>
              <a:t>q</a:t>
            </a:r>
            <a:r>
              <a:rPr b="0" i="0" lang="en-US" sz="2400" u="none" cap="none" strike="noStrike">
                <a:solidFill>
                  <a:schemeClr val="dk1"/>
                </a:solidFill>
                <a:latin typeface="Tahoma"/>
                <a:ea typeface="Tahoma"/>
                <a:cs typeface="Tahoma"/>
                <a:sym typeface="Tahoma"/>
              </a:rPr>
              <a:t> w.r.t. </a:t>
            </a:r>
            <a:r>
              <a:rPr b="0" i="1" lang="en-US" sz="2400" u="none" cap="none" strike="noStrike">
                <a:solidFill>
                  <a:schemeClr val="dk1"/>
                </a:solidFill>
                <a:latin typeface="Tahoma"/>
                <a:ea typeface="Tahoma"/>
                <a:cs typeface="Tahoma"/>
                <a:sym typeface="Tahoma"/>
              </a:rPr>
              <a:t>Eps</a:t>
            </a:r>
            <a:r>
              <a:rPr b="0" i="0" lang="en-US" sz="2400" u="none" cap="none" strike="noStrike">
                <a:solidFill>
                  <a:schemeClr val="dk1"/>
                </a:solidFill>
                <a:latin typeface="Tahoma"/>
                <a:ea typeface="Tahoma"/>
                <a:cs typeface="Tahoma"/>
                <a:sym typeface="Tahoma"/>
              </a:rPr>
              <a:t>, </a:t>
            </a:r>
            <a:r>
              <a:rPr b="0" i="1" lang="en-US" sz="2400" u="none" cap="none" strike="noStrike">
                <a:solidFill>
                  <a:schemeClr val="dk1"/>
                </a:solidFill>
                <a:latin typeface="Tahoma"/>
                <a:ea typeface="Tahoma"/>
                <a:cs typeface="Tahoma"/>
                <a:sym typeface="Tahoma"/>
              </a:rPr>
              <a:t>MinPts</a:t>
            </a:r>
            <a:r>
              <a:rPr b="0" i="0" lang="en-US" sz="2400" u="none" cap="none" strike="noStrike">
                <a:solidFill>
                  <a:schemeClr val="dk1"/>
                </a:solidFill>
                <a:latin typeface="Tahoma"/>
                <a:ea typeface="Tahoma"/>
                <a:cs typeface="Tahoma"/>
                <a:sym typeface="Tahoma"/>
              </a:rPr>
              <a:t> if 	</a:t>
            </a:r>
            <a:endParaRPr b="0" i="0" sz="2400" u="none" cap="none" strike="noStrike">
              <a:solidFill>
                <a:schemeClr val="dk1"/>
              </a:solidFill>
              <a:latin typeface="Tahoma"/>
              <a:ea typeface="Tahoma"/>
              <a:cs typeface="Tahoma"/>
              <a:sym typeface="Tahoma"/>
            </a:endParaRPr>
          </a:p>
          <a:p>
            <a:pPr indent="-285750" lvl="1" marL="742950" marR="0" rtl="0" algn="l">
              <a:lnSpc>
                <a:spcPct val="90000"/>
              </a:lnSpc>
              <a:spcBef>
                <a:spcPts val="1200"/>
              </a:spcBef>
              <a:spcAft>
                <a:spcPts val="0"/>
              </a:spcAft>
              <a:buClr>
                <a:schemeClr val="hlink"/>
              </a:buClr>
              <a:buSzPts val="1320"/>
              <a:buFont typeface="Noto Sans Symbols"/>
              <a:buChar char="■"/>
            </a:pPr>
            <a:r>
              <a:rPr b="0" i="1" lang="en-US" sz="2400" u="none" cap="none" strike="noStrike">
                <a:solidFill>
                  <a:schemeClr val="dk1"/>
                </a:solidFill>
                <a:latin typeface="Tahoma"/>
                <a:ea typeface="Tahoma"/>
                <a:cs typeface="Tahoma"/>
                <a:sym typeface="Tahoma"/>
              </a:rPr>
              <a:t>p</a:t>
            </a:r>
            <a:r>
              <a:rPr b="0" i="0" lang="en-US" sz="2400" u="none" cap="none" strike="noStrike">
                <a:solidFill>
                  <a:schemeClr val="dk1"/>
                </a:solidFill>
                <a:latin typeface="Tahoma"/>
                <a:ea typeface="Tahoma"/>
                <a:cs typeface="Tahoma"/>
                <a:sym typeface="Tahoma"/>
              </a:rPr>
              <a:t> belongs to </a:t>
            </a:r>
            <a:r>
              <a:rPr b="0" i="1" lang="en-US" sz="2400" u="none" cap="none" strike="noStrike">
                <a:solidFill>
                  <a:schemeClr val="dk1"/>
                </a:solidFill>
                <a:latin typeface="Tahoma"/>
                <a:ea typeface="Tahoma"/>
                <a:cs typeface="Tahoma"/>
                <a:sym typeface="Tahoma"/>
              </a:rPr>
              <a:t>N</a:t>
            </a:r>
            <a:r>
              <a:rPr b="0" baseline="-25000" i="1" lang="en-US" sz="2400" u="none" cap="none" strike="noStrike">
                <a:solidFill>
                  <a:schemeClr val="dk1"/>
                </a:solidFill>
                <a:latin typeface="Tahoma"/>
                <a:ea typeface="Tahoma"/>
                <a:cs typeface="Tahoma"/>
                <a:sym typeface="Tahoma"/>
              </a:rPr>
              <a:t>Eps</a:t>
            </a:r>
            <a:r>
              <a:rPr b="0" i="1" lang="en-US" sz="2400" u="none" cap="none" strike="noStrike">
                <a:solidFill>
                  <a:schemeClr val="dk1"/>
                </a:solidFill>
                <a:latin typeface="Tahoma"/>
                <a:ea typeface="Tahoma"/>
                <a:cs typeface="Tahoma"/>
                <a:sym typeface="Tahoma"/>
              </a:rPr>
              <a:t>(q)</a:t>
            </a:r>
            <a:endParaRPr b="0" i="1" sz="2400" u="none" cap="none" strike="noStrike">
              <a:solidFill>
                <a:schemeClr val="dk1"/>
              </a:solidFill>
              <a:latin typeface="Tahoma"/>
              <a:ea typeface="Tahoma"/>
              <a:cs typeface="Tahoma"/>
              <a:sym typeface="Tahoma"/>
            </a:endParaRPr>
          </a:p>
          <a:p>
            <a:pPr indent="-285750" lvl="1" marL="742950" marR="0" rtl="0" algn="l">
              <a:lnSpc>
                <a:spcPct val="90000"/>
              </a:lnSpc>
              <a:spcBef>
                <a:spcPts val="120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core point condition:</a:t>
            </a:r>
            <a:endParaRPr b="0" i="0" sz="2400" u="none" cap="none" strike="noStrike">
              <a:solidFill>
                <a:schemeClr val="dk1"/>
              </a:solidFill>
              <a:latin typeface="Tahoma"/>
              <a:ea typeface="Tahoma"/>
              <a:cs typeface="Tahoma"/>
              <a:sym typeface="Tahoma"/>
            </a:endParaRPr>
          </a:p>
          <a:p>
            <a:pPr indent="-285750" lvl="1" marL="742950" marR="0" rtl="0" algn="l">
              <a:lnSpc>
                <a:spcPct val="90000"/>
              </a:lnSpc>
              <a:spcBef>
                <a:spcPts val="1200"/>
              </a:spcBef>
              <a:spcAft>
                <a:spcPts val="0"/>
              </a:spcAft>
              <a:buClr>
                <a:schemeClr val="hlink"/>
              </a:buClr>
              <a:buSzPts val="1320"/>
              <a:buFont typeface="Noto Sans Symbols"/>
              <a:buNone/>
            </a:pPr>
            <a:r>
              <a:rPr b="0" i="0" lang="en-US" sz="2400" u="none" cap="none" strike="noStrike">
                <a:solidFill>
                  <a:schemeClr val="dk1"/>
                </a:solidFill>
                <a:latin typeface="Tahoma"/>
                <a:ea typeface="Tahoma"/>
                <a:cs typeface="Tahoma"/>
                <a:sym typeface="Tahoma"/>
              </a:rPr>
              <a:t>              |</a:t>
            </a:r>
            <a:r>
              <a:rPr b="0" i="1" lang="en-US" sz="2400" u="none" cap="none" strike="noStrike">
                <a:solidFill>
                  <a:schemeClr val="dk1"/>
                </a:solidFill>
                <a:latin typeface="Tahoma"/>
                <a:ea typeface="Tahoma"/>
                <a:cs typeface="Tahoma"/>
                <a:sym typeface="Tahoma"/>
              </a:rPr>
              <a:t>N</a:t>
            </a:r>
            <a:r>
              <a:rPr b="0" baseline="-25000" i="1" lang="en-US" sz="2400" u="none" cap="none" strike="noStrike">
                <a:solidFill>
                  <a:schemeClr val="dk1"/>
                </a:solidFill>
                <a:latin typeface="Tahoma"/>
                <a:ea typeface="Tahoma"/>
                <a:cs typeface="Tahoma"/>
                <a:sym typeface="Tahoma"/>
              </a:rPr>
              <a:t>Eps</a:t>
            </a:r>
            <a:r>
              <a:rPr b="0" i="1" lang="en-US" sz="2400" u="none" cap="none" strike="noStrike">
                <a:solidFill>
                  <a:schemeClr val="dk1"/>
                </a:solidFill>
                <a:latin typeface="Tahoma"/>
                <a:ea typeface="Tahoma"/>
                <a:cs typeface="Tahoma"/>
                <a:sym typeface="Tahoma"/>
              </a:rPr>
              <a:t> (q)</a:t>
            </a:r>
            <a:r>
              <a:rPr b="0" i="0" lang="en-US" sz="2400" u="none" cap="none" strike="noStrike">
                <a:solidFill>
                  <a:schemeClr val="dk1"/>
                </a:solidFill>
                <a:latin typeface="Tahoma"/>
                <a:ea typeface="Tahoma"/>
                <a:cs typeface="Tahoma"/>
                <a:sym typeface="Tahoma"/>
              </a:rPr>
              <a:t>| &gt;= </a:t>
            </a:r>
            <a:r>
              <a:rPr b="0" i="1" lang="en-US" sz="2400" u="none" cap="none" strike="noStrike">
                <a:solidFill>
                  <a:schemeClr val="dk1"/>
                </a:solidFill>
                <a:latin typeface="Tahoma"/>
                <a:ea typeface="Tahoma"/>
                <a:cs typeface="Tahoma"/>
                <a:sym typeface="Tahoma"/>
              </a:rPr>
              <a:t>MinPts</a:t>
            </a: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p:txBody>
      </p:sp>
      <p:grpSp>
        <p:nvGrpSpPr>
          <p:cNvPr id="845" name="Google Shape;845;p65"/>
          <p:cNvGrpSpPr/>
          <p:nvPr/>
        </p:nvGrpSpPr>
        <p:grpSpPr>
          <a:xfrm>
            <a:off x="5264150" y="4648200"/>
            <a:ext cx="3879850" cy="1663700"/>
            <a:chOff x="5264150" y="4425950"/>
            <a:chExt cx="3879850" cy="1663700"/>
          </a:xfrm>
        </p:grpSpPr>
        <p:grpSp>
          <p:nvGrpSpPr>
            <p:cNvPr id="846" name="Google Shape;846;p65"/>
            <p:cNvGrpSpPr/>
            <p:nvPr/>
          </p:nvGrpSpPr>
          <p:grpSpPr>
            <a:xfrm>
              <a:off x="5264150" y="4425950"/>
              <a:ext cx="1663700" cy="1663700"/>
              <a:chOff x="5264150" y="4425950"/>
              <a:chExt cx="1663700" cy="1663700"/>
            </a:xfrm>
          </p:grpSpPr>
          <p:sp>
            <p:nvSpPr>
              <p:cNvPr id="847" name="Google Shape;847;p65"/>
              <p:cNvSpPr/>
              <p:nvPr/>
            </p:nvSpPr>
            <p:spPr>
              <a:xfrm>
                <a:off x="5375275" y="5208587"/>
                <a:ext cx="100012"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48" name="Google Shape;848;p65"/>
              <p:cNvSpPr/>
              <p:nvPr/>
            </p:nvSpPr>
            <p:spPr>
              <a:xfrm>
                <a:off x="5711825" y="5319712"/>
                <a:ext cx="98425"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49" name="Google Shape;849;p65"/>
              <p:cNvSpPr/>
              <p:nvPr/>
            </p:nvSpPr>
            <p:spPr>
              <a:xfrm>
                <a:off x="5711825" y="4984750"/>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0" name="Google Shape;850;p65"/>
              <p:cNvSpPr/>
              <p:nvPr/>
            </p:nvSpPr>
            <p:spPr>
              <a:xfrm>
                <a:off x="5264150" y="5654675"/>
                <a:ext cx="98425"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1" name="Google Shape;851;p65"/>
              <p:cNvSpPr/>
              <p:nvPr/>
            </p:nvSpPr>
            <p:spPr>
              <a:xfrm>
                <a:off x="5487987" y="5432425"/>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2" name="Google Shape;852;p65"/>
              <p:cNvSpPr/>
              <p:nvPr/>
            </p:nvSpPr>
            <p:spPr>
              <a:xfrm>
                <a:off x="5487987" y="5654675"/>
                <a:ext cx="98425"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3" name="Google Shape;853;p65"/>
              <p:cNvSpPr/>
              <p:nvPr/>
            </p:nvSpPr>
            <p:spPr>
              <a:xfrm>
                <a:off x="5822950" y="5767387"/>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4" name="Google Shape;854;p65"/>
              <p:cNvSpPr/>
              <p:nvPr/>
            </p:nvSpPr>
            <p:spPr>
              <a:xfrm>
                <a:off x="5822950" y="442595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5" name="Google Shape;855;p65"/>
              <p:cNvSpPr/>
              <p:nvPr/>
            </p:nvSpPr>
            <p:spPr>
              <a:xfrm>
                <a:off x="5822950" y="4760912"/>
                <a:ext cx="98425"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6" name="Google Shape;856;p65"/>
              <p:cNvSpPr/>
              <p:nvPr/>
            </p:nvSpPr>
            <p:spPr>
              <a:xfrm>
                <a:off x="6492875" y="5432425"/>
                <a:ext cx="100012"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7" name="Google Shape;857;p65"/>
              <p:cNvSpPr/>
              <p:nvPr/>
            </p:nvSpPr>
            <p:spPr>
              <a:xfrm>
                <a:off x="6270625" y="4984750"/>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8" name="Google Shape;858;p65"/>
              <p:cNvSpPr/>
              <p:nvPr/>
            </p:nvSpPr>
            <p:spPr>
              <a:xfrm>
                <a:off x="5711825" y="5543550"/>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59" name="Google Shape;859;p65"/>
              <p:cNvSpPr/>
              <p:nvPr/>
            </p:nvSpPr>
            <p:spPr>
              <a:xfrm>
                <a:off x="5934075" y="5319712"/>
                <a:ext cx="100012"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60" name="Google Shape;860;p65"/>
              <p:cNvSpPr/>
              <p:nvPr/>
            </p:nvSpPr>
            <p:spPr>
              <a:xfrm>
                <a:off x="6157912" y="5654675"/>
                <a:ext cx="100012"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61" name="Google Shape;861;p65"/>
              <p:cNvSpPr/>
              <p:nvPr/>
            </p:nvSpPr>
            <p:spPr>
              <a:xfrm>
                <a:off x="6716712" y="5767387"/>
                <a:ext cx="100012"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62" name="Google Shape;862;p65"/>
              <p:cNvSpPr/>
              <p:nvPr/>
            </p:nvSpPr>
            <p:spPr>
              <a:xfrm>
                <a:off x="5487987" y="498475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63" name="Google Shape;863;p65"/>
              <p:cNvSpPr txBox="1"/>
              <p:nvPr/>
            </p:nvSpPr>
            <p:spPr>
              <a:xfrm>
                <a:off x="6324600" y="4724400"/>
                <a:ext cx="381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p</a:t>
                </a:r>
                <a:endParaRPr b="0" i="0" sz="1400" u="none" cap="none" strike="noStrike">
                  <a:solidFill>
                    <a:srgbClr val="000000"/>
                  </a:solidFill>
                  <a:latin typeface="Arial"/>
                  <a:ea typeface="Arial"/>
                  <a:cs typeface="Arial"/>
                  <a:sym typeface="Arial"/>
                </a:endParaRPr>
              </a:p>
            </p:txBody>
          </p:sp>
          <p:sp>
            <p:nvSpPr>
              <p:cNvPr id="864" name="Google Shape;864;p65"/>
              <p:cNvSpPr txBox="1"/>
              <p:nvPr/>
            </p:nvSpPr>
            <p:spPr>
              <a:xfrm>
                <a:off x="6019800" y="5105400"/>
                <a:ext cx="381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q</a:t>
                </a:r>
                <a:endParaRPr b="0" i="0" sz="1400" u="none" cap="none" strike="noStrike">
                  <a:solidFill>
                    <a:srgbClr val="000000"/>
                  </a:solidFill>
                  <a:latin typeface="Arial"/>
                  <a:ea typeface="Arial"/>
                  <a:cs typeface="Arial"/>
                  <a:sym typeface="Arial"/>
                </a:endParaRPr>
              </a:p>
            </p:txBody>
          </p:sp>
        </p:grpSp>
        <p:sp>
          <p:nvSpPr>
            <p:cNvPr id="865" name="Google Shape;865;p65"/>
            <p:cNvSpPr txBox="1"/>
            <p:nvPr/>
          </p:nvSpPr>
          <p:spPr>
            <a:xfrm>
              <a:off x="7315200" y="4724400"/>
              <a:ext cx="1828800" cy="1004887"/>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MinPts = 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Eps = 1 cm</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6"/>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871" name="Google Shape;871;p66"/>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872" name="Google Shape;872;p6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873" name="Google Shape;873;p66"/>
          <p:cNvSpPr txBox="1"/>
          <p:nvPr>
            <p:ph type="title"/>
          </p:nvPr>
        </p:nvSpPr>
        <p:spPr>
          <a:xfrm>
            <a:off x="0" y="381000"/>
            <a:ext cx="9144000" cy="8382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Density-Reachable and Density-Connected</a:t>
            </a:r>
            <a:endParaRPr b="0" i="0" sz="3200" u="none" cap="none" strike="noStrike">
              <a:solidFill>
                <a:schemeClr val="dk2"/>
              </a:solidFill>
              <a:latin typeface="Tahoma"/>
              <a:ea typeface="Tahoma"/>
              <a:cs typeface="Tahoma"/>
              <a:sym typeface="Tahoma"/>
            </a:endParaRPr>
          </a:p>
        </p:txBody>
      </p:sp>
      <p:sp>
        <p:nvSpPr>
          <p:cNvPr id="874" name="Google Shape;874;p66"/>
          <p:cNvSpPr txBox="1"/>
          <p:nvPr>
            <p:ph idx="1" type="body"/>
          </p:nvPr>
        </p:nvSpPr>
        <p:spPr>
          <a:xfrm>
            <a:off x="228600" y="1447800"/>
            <a:ext cx="5638800" cy="5029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000" u="none" cap="none" strike="noStrike">
                <a:solidFill>
                  <a:schemeClr val="dk1"/>
                </a:solidFill>
                <a:latin typeface="Tahoma"/>
                <a:ea typeface="Tahoma"/>
                <a:cs typeface="Tahoma"/>
                <a:sym typeface="Tahoma"/>
              </a:rPr>
              <a:t>Density-reachable: </a:t>
            </a:r>
            <a:endParaRPr sz="2000"/>
          </a:p>
          <a:p>
            <a:pPr indent="-285750" lvl="1" marL="742950" marR="0" rtl="0" algn="l">
              <a:lnSpc>
                <a:spcPct val="100000"/>
              </a:lnSpc>
              <a:spcBef>
                <a:spcPts val="1200"/>
              </a:spcBef>
              <a:spcAft>
                <a:spcPts val="0"/>
              </a:spcAft>
              <a:buClr>
                <a:schemeClr val="hlink"/>
              </a:buClr>
              <a:buSzPts val="1320"/>
              <a:buFont typeface="Noto Sans Symbols"/>
              <a:buChar char="■"/>
            </a:pPr>
            <a:r>
              <a:rPr b="0" i="0" lang="en-US" sz="2000" u="none" cap="none" strike="noStrike">
                <a:solidFill>
                  <a:schemeClr val="dk1"/>
                </a:solidFill>
                <a:latin typeface="Tahoma"/>
                <a:ea typeface="Tahoma"/>
                <a:cs typeface="Tahoma"/>
                <a:sym typeface="Tahoma"/>
              </a:rPr>
              <a:t>A point </a:t>
            </a:r>
            <a:r>
              <a:rPr b="0" i="1" lang="en-US" sz="2000" u="none" cap="none" strike="noStrike">
                <a:solidFill>
                  <a:schemeClr val="dk1"/>
                </a:solidFill>
                <a:latin typeface="Tahoma"/>
                <a:ea typeface="Tahoma"/>
                <a:cs typeface="Tahoma"/>
                <a:sym typeface="Tahoma"/>
              </a:rPr>
              <a:t>p</a:t>
            </a:r>
            <a:r>
              <a:rPr b="0" i="0" lang="en-US" sz="2000" u="none" cap="none" strike="noStrike">
                <a:solidFill>
                  <a:schemeClr val="dk1"/>
                </a:solidFill>
                <a:latin typeface="Tahoma"/>
                <a:ea typeface="Tahoma"/>
                <a:cs typeface="Tahoma"/>
                <a:sym typeface="Tahoma"/>
              </a:rPr>
              <a:t> is </a:t>
            </a:r>
            <a:r>
              <a:rPr b="0" i="0" lang="en-US" sz="2000" u="none" cap="none" strike="noStrike">
                <a:solidFill>
                  <a:schemeClr val="hlink"/>
                </a:solidFill>
                <a:latin typeface="Tahoma"/>
                <a:ea typeface="Tahoma"/>
                <a:cs typeface="Tahoma"/>
                <a:sym typeface="Tahoma"/>
              </a:rPr>
              <a:t>density-reachable</a:t>
            </a:r>
            <a:r>
              <a:rPr b="0" i="0" lang="en-US" sz="2000" u="none" cap="none" strike="noStrike">
                <a:solidFill>
                  <a:schemeClr val="dk1"/>
                </a:solidFill>
                <a:latin typeface="Tahoma"/>
                <a:ea typeface="Tahoma"/>
                <a:cs typeface="Tahoma"/>
                <a:sym typeface="Tahoma"/>
              </a:rPr>
              <a:t> from a point </a:t>
            </a:r>
            <a:r>
              <a:rPr b="0" i="1" lang="en-US" sz="2000" u="none" cap="none" strike="noStrike">
                <a:solidFill>
                  <a:schemeClr val="dk1"/>
                </a:solidFill>
                <a:latin typeface="Tahoma"/>
                <a:ea typeface="Tahoma"/>
                <a:cs typeface="Tahoma"/>
                <a:sym typeface="Tahoma"/>
              </a:rPr>
              <a:t>q</a:t>
            </a:r>
            <a:r>
              <a:rPr b="0" i="0" lang="en-US" sz="2000" u="none" cap="none" strike="noStrike">
                <a:solidFill>
                  <a:schemeClr val="dk1"/>
                </a:solidFill>
                <a:latin typeface="Tahoma"/>
                <a:ea typeface="Tahoma"/>
                <a:cs typeface="Tahoma"/>
                <a:sym typeface="Tahoma"/>
              </a:rPr>
              <a:t> w.r.t. </a:t>
            </a:r>
            <a:r>
              <a:rPr b="0" i="1" lang="en-US" sz="2000" u="none" cap="none" strike="noStrike">
                <a:solidFill>
                  <a:schemeClr val="dk1"/>
                </a:solidFill>
                <a:latin typeface="Tahoma"/>
                <a:ea typeface="Tahoma"/>
                <a:cs typeface="Tahoma"/>
                <a:sym typeface="Tahoma"/>
              </a:rPr>
              <a:t>Eps</a:t>
            </a:r>
            <a:r>
              <a:rPr b="0" i="0" lang="en-US" sz="2000" u="none" cap="none" strike="noStrike">
                <a:solidFill>
                  <a:schemeClr val="dk1"/>
                </a:solidFill>
                <a:latin typeface="Tahoma"/>
                <a:ea typeface="Tahoma"/>
                <a:cs typeface="Tahoma"/>
                <a:sym typeface="Tahoma"/>
              </a:rPr>
              <a:t>, </a:t>
            </a:r>
            <a:r>
              <a:rPr b="0" i="1" lang="en-US" sz="2000" u="none" cap="none" strike="noStrike">
                <a:solidFill>
                  <a:schemeClr val="dk1"/>
                </a:solidFill>
                <a:latin typeface="Tahoma"/>
                <a:ea typeface="Tahoma"/>
                <a:cs typeface="Tahoma"/>
                <a:sym typeface="Tahoma"/>
              </a:rPr>
              <a:t>MinPts</a:t>
            </a:r>
            <a:r>
              <a:rPr b="0" i="0" lang="en-US" sz="2000" u="none" cap="none" strike="noStrike">
                <a:solidFill>
                  <a:schemeClr val="dk1"/>
                </a:solidFill>
                <a:latin typeface="Tahoma"/>
                <a:ea typeface="Tahoma"/>
                <a:cs typeface="Tahoma"/>
                <a:sym typeface="Tahoma"/>
              </a:rPr>
              <a:t> if there is a chain of points </a:t>
            </a:r>
            <a:r>
              <a:rPr b="0" i="1" lang="en-US" sz="2000" u="none" cap="none" strike="noStrike">
                <a:solidFill>
                  <a:schemeClr val="dk1"/>
                </a:solidFill>
                <a:latin typeface="Tahoma"/>
                <a:ea typeface="Tahoma"/>
                <a:cs typeface="Tahoma"/>
                <a:sym typeface="Tahoma"/>
              </a:rPr>
              <a:t>p</a:t>
            </a:r>
            <a:r>
              <a:rPr b="0" baseline="-25000" i="1" lang="en-US" sz="2000" u="none" cap="none" strike="noStrike">
                <a:solidFill>
                  <a:schemeClr val="dk1"/>
                </a:solidFill>
                <a:latin typeface="Tahoma"/>
                <a:ea typeface="Tahoma"/>
                <a:cs typeface="Tahoma"/>
                <a:sym typeface="Tahoma"/>
              </a:rPr>
              <a:t>1</a:t>
            </a:r>
            <a:r>
              <a:rPr b="0" i="0" lang="en-US" sz="2000" u="none" cap="none" strike="noStrike">
                <a:solidFill>
                  <a:schemeClr val="dk1"/>
                </a:solidFill>
                <a:latin typeface="Tahoma"/>
                <a:ea typeface="Tahoma"/>
                <a:cs typeface="Tahoma"/>
                <a:sym typeface="Tahoma"/>
              </a:rPr>
              <a:t>, </a:t>
            </a:r>
            <a:r>
              <a:rPr b="0" i="0" lang="en-US" sz="2000" u="none" cap="none" strike="noStrike">
                <a:solidFill>
                  <a:schemeClr val="dk1"/>
                </a:solidFill>
                <a:latin typeface="Times New Roman"/>
                <a:ea typeface="Times New Roman"/>
                <a:cs typeface="Times New Roman"/>
                <a:sym typeface="Times New Roman"/>
              </a:rPr>
              <a:t>…</a:t>
            </a:r>
            <a:r>
              <a:rPr b="0" i="0" lang="en-US" sz="2000" u="none" cap="none" strike="noStrike">
                <a:solidFill>
                  <a:schemeClr val="dk1"/>
                </a:solidFill>
                <a:latin typeface="Tahoma"/>
                <a:ea typeface="Tahoma"/>
                <a:cs typeface="Tahoma"/>
                <a:sym typeface="Tahoma"/>
              </a:rPr>
              <a:t>, </a:t>
            </a:r>
            <a:r>
              <a:rPr b="0" i="1" lang="en-US" sz="2000" u="none" cap="none" strike="noStrike">
                <a:solidFill>
                  <a:schemeClr val="dk1"/>
                </a:solidFill>
                <a:latin typeface="Tahoma"/>
                <a:ea typeface="Tahoma"/>
                <a:cs typeface="Tahoma"/>
                <a:sym typeface="Tahoma"/>
              </a:rPr>
              <a:t>p</a:t>
            </a:r>
            <a:r>
              <a:rPr b="0" baseline="-25000" i="1" lang="en-US" sz="2000" u="none" cap="none" strike="noStrike">
                <a:solidFill>
                  <a:schemeClr val="dk1"/>
                </a:solidFill>
                <a:latin typeface="Tahoma"/>
                <a:ea typeface="Tahoma"/>
                <a:cs typeface="Tahoma"/>
                <a:sym typeface="Tahoma"/>
              </a:rPr>
              <a:t>n</a:t>
            </a:r>
            <a:r>
              <a:rPr b="0" i="0" lang="en-US" sz="2000" u="none" cap="none" strike="noStrike">
                <a:solidFill>
                  <a:schemeClr val="dk1"/>
                </a:solidFill>
                <a:latin typeface="Tahoma"/>
                <a:ea typeface="Tahoma"/>
                <a:cs typeface="Tahoma"/>
                <a:sym typeface="Tahoma"/>
              </a:rPr>
              <a:t>, </a:t>
            </a:r>
            <a:r>
              <a:rPr b="0" i="1" lang="en-US" sz="2000" u="none" cap="none" strike="noStrike">
                <a:solidFill>
                  <a:schemeClr val="dk1"/>
                </a:solidFill>
                <a:latin typeface="Tahoma"/>
                <a:ea typeface="Tahoma"/>
                <a:cs typeface="Tahoma"/>
                <a:sym typeface="Tahoma"/>
              </a:rPr>
              <a:t>p</a:t>
            </a:r>
            <a:r>
              <a:rPr b="0" baseline="-25000" i="1" lang="en-US" sz="2000" u="none" cap="none" strike="noStrike">
                <a:solidFill>
                  <a:schemeClr val="dk1"/>
                </a:solidFill>
                <a:latin typeface="Tahoma"/>
                <a:ea typeface="Tahoma"/>
                <a:cs typeface="Tahoma"/>
                <a:sym typeface="Tahoma"/>
              </a:rPr>
              <a:t>1</a:t>
            </a:r>
            <a:r>
              <a:rPr b="0" i="0" lang="en-US" sz="2000" u="none" cap="none" strike="noStrike">
                <a:solidFill>
                  <a:schemeClr val="dk1"/>
                </a:solidFill>
                <a:latin typeface="Tahoma"/>
                <a:ea typeface="Tahoma"/>
                <a:cs typeface="Tahoma"/>
                <a:sym typeface="Tahoma"/>
              </a:rPr>
              <a:t> = </a:t>
            </a:r>
            <a:r>
              <a:rPr b="0" i="1" lang="en-US" sz="2000" u="none" cap="none" strike="noStrike">
                <a:solidFill>
                  <a:schemeClr val="dk1"/>
                </a:solidFill>
                <a:latin typeface="Tahoma"/>
                <a:ea typeface="Tahoma"/>
                <a:cs typeface="Tahoma"/>
                <a:sym typeface="Tahoma"/>
              </a:rPr>
              <a:t>q</a:t>
            </a:r>
            <a:r>
              <a:rPr b="0" i="0" lang="en-US" sz="2000" u="none" cap="none" strike="noStrike">
                <a:solidFill>
                  <a:schemeClr val="dk1"/>
                </a:solidFill>
                <a:latin typeface="Tahoma"/>
                <a:ea typeface="Tahoma"/>
                <a:cs typeface="Tahoma"/>
                <a:sym typeface="Tahoma"/>
              </a:rPr>
              <a:t>, </a:t>
            </a:r>
            <a:r>
              <a:rPr b="0" i="1" lang="en-US" sz="2000" u="none" cap="none" strike="noStrike">
                <a:solidFill>
                  <a:schemeClr val="dk1"/>
                </a:solidFill>
                <a:latin typeface="Tahoma"/>
                <a:ea typeface="Tahoma"/>
                <a:cs typeface="Tahoma"/>
                <a:sym typeface="Tahoma"/>
              </a:rPr>
              <a:t>p</a:t>
            </a:r>
            <a:r>
              <a:rPr b="0" baseline="-25000" i="1" lang="en-US" sz="2000" u="none" cap="none" strike="noStrike">
                <a:solidFill>
                  <a:schemeClr val="dk1"/>
                </a:solidFill>
                <a:latin typeface="Tahoma"/>
                <a:ea typeface="Tahoma"/>
                <a:cs typeface="Tahoma"/>
                <a:sym typeface="Tahoma"/>
              </a:rPr>
              <a:t>n</a:t>
            </a:r>
            <a:r>
              <a:rPr b="0" i="0" lang="en-US" sz="2000" u="none" cap="none" strike="noStrike">
                <a:solidFill>
                  <a:schemeClr val="dk1"/>
                </a:solidFill>
                <a:latin typeface="Tahoma"/>
                <a:ea typeface="Tahoma"/>
                <a:cs typeface="Tahoma"/>
                <a:sym typeface="Tahoma"/>
              </a:rPr>
              <a:t> = </a:t>
            </a:r>
            <a:r>
              <a:rPr b="0" i="1" lang="en-US" sz="2000" u="none" cap="none" strike="noStrike">
                <a:solidFill>
                  <a:schemeClr val="dk1"/>
                </a:solidFill>
                <a:latin typeface="Tahoma"/>
                <a:ea typeface="Tahoma"/>
                <a:cs typeface="Tahoma"/>
                <a:sym typeface="Tahoma"/>
              </a:rPr>
              <a:t>p</a:t>
            </a:r>
            <a:r>
              <a:rPr b="0" i="0" lang="en-US" sz="2000" u="none" cap="none" strike="noStrike">
                <a:solidFill>
                  <a:schemeClr val="dk1"/>
                </a:solidFill>
                <a:latin typeface="Tahoma"/>
                <a:ea typeface="Tahoma"/>
                <a:cs typeface="Tahoma"/>
                <a:sym typeface="Tahoma"/>
              </a:rPr>
              <a:t> such that </a:t>
            </a:r>
            <a:r>
              <a:rPr b="0" i="1" lang="en-US" sz="2000" u="none" cap="none" strike="noStrike">
                <a:solidFill>
                  <a:schemeClr val="dk1"/>
                </a:solidFill>
                <a:latin typeface="Tahoma"/>
                <a:ea typeface="Tahoma"/>
                <a:cs typeface="Tahoma"/>
                <a:sym typeface="Tahoma"/>
              </a:rPr>
              <a:t>p</a:t>
            </a:r>
            <a:r>
              <a:rPr b="0" baseline="-25000" i="1" lang="en-US" sz="2000" u="none" cap="none" strike="noStrike">
                <a:solidFill>
                  <a:schemeClr val="dk1"/>
                </a:solidFill>
                <a:latin typeface="Tahoma"/>
                <a:ea typeface="Tahoma"/>
                <a:cs typeface="Tahoma"/>
                <a:sym typeface="Tahoma"/>
              </a:rPr>
              <a:t>i+1</a:t>
            </a:r>
            <a:r>
              <a:rPr b="0" i="0" lang="en-US" sz="2000" u="none" cap="none" strike="noStrike">
                <a:solidFill>
                  <a:schemeClr val="dk1"/>
                </a:solidFill>
                <a:latin typeface="Tahoma"/>
                <a:ea typeface="Tahoma"/>
                <a:cs typeface="Tahoma"/>
                <a:sym typeface="Tahoma"/>
              </a:rPr>
              <a:t> is directly density-reachable from </a:t>
            </a:r>
            <a:r>
              <a:rPr b="0" i="1" lang="en-US" sz="2000" u="none" cap="none" strike="noStrike">
                <a:solidFill>
                  <a:schemeClr val="dk1"/>
                </a:solidFill>
                <a:latin typeface="Tahoma"/>
                <a:ea typeface="Tahoma"/>
                <a:cs typeface="Tahoma"/>
                <a:sym typeface="Tahoma"/>
              </a:rPr>
              <a:t>p</a:t>
            </a:r>
            <a:r>
              <a:rPr b="0" baseline="-25000" i="1" lang="en-US" sz="2000" u="none" cap="none" strike="noStrike">
                <a:solidFill>
                  <a:schemeClr val="dk1"/>
                </a:solidFill>
                <a:latin typeface="Tahoma"/>
                <a:ea typeface="Tahoma"/>
                <a:cs typeface="Tahoma"/>
                <a:sym typeface="Tahoma"/>
              </a:rPr>
              <a:t>i</a:t>
            </a:r>
            <a:r>
              <a:rPr b="0" i="0" lang="en-US" sz="2000" u="none" cap="none" strike="noStrike">
                <a:solidFill>
                  <a:schemeClr val="dk1"/>
                </a:solidFill>
                <a:latin typeface="Tahoma"/>
                <a:ea typeface="Tahoma"/>
                <a:cs typeface="Tahoma"/>
                <a:sym typeface="Tahoma"/>
              </a:rPr>
              <a:t>	</a:t>
            </a:r>
            <a:endParaRPr sz="2000"/>
          </a:p>
          <a:p>
            <a:pPr indent="-342900" lvl="0" marL="342900" marR="0" rtl="0" algn="l">
              <a:lnSpc>
                <a:spcPct val="100000"/>
              </a:lnSpc>
              <a:spcBef>
                <a:spcPts val="1200"/>
              </a:spcBef>
              <a:spcAft>
                <a:spcPts val="0"/>
              </a:spcAft>
              <a:buClr>
                <a:schemeClr val="folHlink"/>
              </a:buClr>
              <a:buSzPts val="1440"/>
              <a:buFont typeface="Noto Sans Symbols"/>
              <a:buChar char="■"/>
            </a:pPr>
            <a:r>
              <a:rPr b="0" i="0" lang="en-US" sz="2000" u="none" cap="none" strike="noStrike">
                <a:solidFill>
                  <a:schemeClr val="dk1"/>
                </a:solidFill>
                <a:latin typeface="Tahoma"/>
                <a:ea typeface="Tahoma"/>
                <a:cs typeface="Tahoma"/>
                <a:sym typeface="Tahoma"/>
              </a:rPr>
              <a:t>Density-connected</a:t>
            </a:r>
            <a:endParaRPr sz="2000"/>
          </a:p>
          <a:p>
            <a:pPr indent="-285750" lvl="1" marL="742950" marR="0" rtl="0" algn="l">
              <a:lnSpc>
                <a:spcPct val="100000"/>
              </a:lnSpc>
              <a:spcBef>
                <a:spcPts val="1200"/>
              </a:spcBef>
              <a:spcAft>
                <a:spcPts val="0"/>
              </a:spcAft>
              <a:buClr>
                <a:schemeClr val="hlink"/>
              </a:buClr>
              <a:buSzPts val="1320"/>
              <a:buFont typeface="Noto Sans Symbols"/>
              <a:buChar char="■"/>
            </a:pPr>
            <a:r>
              <a:rPr b="0" i="0" lang="en-US" sz="2000" u="none" cap="none" strike="noStrike">
                <a:solidFill>
                  <a:schemeClr val="dk1"/>
                </a:solidFill>
                <a:latin typeface="Tahoma"/>
                <a:ea typeface="Tahoma"/>
                <a:cs typeface="Tahoma"/>
                <a:sym typeface="Tahoma"/>
              </a:rPr>
              <a:t>A point </a:t>
            </a:r>
            <a:r>
              <a:rPr b="0" i="1" lang="en-US" sz="2000" u="none" cap="none" strike="noStrike">
                <a:solidFill>
                  <a:schemeClr val="dk1"/>
                </a:solidFill>
                <a:latin typeface="Tahoma"/>
                <a:ea typeface="Tahoma"/>
                <a:cs typeface="Tahoma"/>
                <a:sym typeface="Tahoma"/>
              </a:rPr>
              <a:t>p</a:t>
            </a:r>
            <a:r>
              <a:rPr b="0" i="0" lang="en-US" sz="2000" u="none" cap="none" strike="noStrike">
                <a:solidFill>
                  <a:schemeClr val="dk1"/>
                </a:solidFill>
                <a:latin typeface="Tahoma"/>
                <a:ea typeface="Tahoma"/>
                <a:cs typeface="Tahoma"/>
                <a:sym typeface="Tahoma"/>
              </a:rPr>
              <a:t> is </a:t>
            </a:r>
            <a:r>
              <a:rPr b="0" i="0" lang="en-US" sz="2000" u="none" cap="none" strike="noStrike">
                <a:solidFill>
                  <a:schemeClr val="hlink"/>
                </a:solidFill>
                <a:latin typeface="Tahoma"/>
                <a:ea typeface="Tahoma"/>
                <a:cs typeface="Tahoma"/>
                <a:sym typeface="Tahoma"/>
              </a:rPr>
              <a:t>density-connected</a:t>
            </a:r>
            <a:r>
              <a:rPr b="0" i="0" lang="en-US" sz="2000" u="none" cap="none" strike="noStrike">
                <a:solidFill>
                  <a:schemeClr val="dk1"/>
                </a:solidFill>
                <a:latin typeface="Tahoma"/>
                <a:ea typeface="Tahoma"/>
                <a:cs typeface="Tahoma"/>
                <a:sym typeface="Tahoma"/>
              </a:rPr>
              <a:t> to a point </a:t>
            </a:r>
            <a:r>
              <a:rPr b="0" i="1" lang="en-US" sz="2000" u="none" cap="none" strike="noStrike">
                <a:solidFill>
                  <a:schemeClr val="dk1"/>
                </a:solidFill>
                <a:latin typeface="Tahoma"/>
                <a:ea typeface="Tahoma"/>
                <a:cs typeface="Tahoma"/>
                <a:sym typeface="Tahoma"/>
              </a:rPr>
              <a:t>q</a:t>
            </a:r>
            <a:r>
              <a:rPr b="0" i="0" lang="en-US" sz="2000" u="none" cap="none" strike="noStrike">
                <a:solidFill>
                  <a:schemeClr val="dk1"/>
                </a:solidFill>
                <a:latin typeface="Tahoma"/>
                <a:ea typeface="Tahoma"/>
                <a:cs typeface="Tahoma"/>
                <a:sym typeface="Tahoma"/>
              </a:rPr>
              <a:t> w.r.t. </a:t>
            </a:r>
            <a:r>
              <a:rPr b="0" i="1" lang="en-US" sz="2000" u="none" cap="none" strike="noStrike">
                <a:solidFill>
                  <a:schemeClr val="dk1"/>
                </a:solidFill>
                <a:latin typeface="Tahoma"/>
                <a:ea typeface="Tahoma"/>
                <a:cs typeface="Tahoma"/>
                <a:sym typeface="Tahoma"/>
              </a:rPr>
              <a:t>Eps</a:t>
            </a:r>
            <a:r>
              <a:rPr b="0" i="0" lang="en-US" sz="2000" u="none" cap="none" strike="noStrike">
                <a:solidFill>
                  <a:schemeClr val="dk1"/>
                </a:solidFill>
                <a:latin typeface="Tahoma"/>
                <a:ea typeface="Tahoma"/>
                <a:cs typeface="Tahoma"/>
                <a:sym typeface="Tahoma"/>
              </a:rPr>
              <a:t>, </a:t>
            </a:r>
            <a:r>
              <a:rPr b="0" i="1" lang="en-US" sz="2000" u="none" cap="none" strike="noStrike">
                <a:solidFill>
                  <a:schemeClr val="dk1"/>
                </a:solidFill>
                <a:latin typeface="Tahoma"/>
                <a:ea typeface="Tahoma"/>
                <a:cs typeface="Tahoma"/>
                <a:sym typeface="Tahoma"/>
              </a:rPr>
              <a:t>MinPts</a:t>
            </a:r>
            <a:r>
              <a:rPr b="0" i="0" lang="en-US" sz="2000" u="none" cap="none" strike="noStrike">
                <a:solidFill>
                  <a:schemeClr val="dk1"/>
                </a:solidFill>
                <a:latin typeface="Tahoma"/>
                <a:ea typeface="Tahoma"/>
                <a:cs typeface="Tahoma"/>
                <a:sym typeface="Tahoma"/>
              </a:rPr>
              <a:t> if there is a point </a:t>
            </a:r>
            <a:r>
              <a:rPr b="0" i="1" lang="en-US" sz="2000" u="none" cap="none" strike="noStrike">
                <a:solidFill>
                  <a:schemeClr val="dk1"/>
                </a:solidFill>
                <a:latin typeface="Tahoma"/>
                <a:ea typeface="Tahoma"/>
                <a:cs typeface="Tahoma"/>
                <a:sym typeface="Tahoma"/>
              </a:rPr>
              <a:t>o </a:t>
            </a:r>
            <a:r>
              <a:rPr b="0" i="0" lang="en-US" sz="2000" u="none" cap="none" strike="noStrike">
                <a:solidFill>
                  <a:schemeClr val="dk1"/>
                </a:solidFill>
                <a:latin typeface="Tahoma"/>
                <a:ea typeface="Tahoma"/>
                <a:cs typeface="Tahoma"/>
                <a:sym typeface="Tahoma"/>
              </a:rPr>
              <a:t>such that both, </a:t>
            </a:r>
            <a:r>
              <a:rPr b="0" i="1" lang="en-US" sz="2000" u="none" cap="none" strike="noStrike">
                <a:solidFill>
                  <a:schemeClr val="dk1"/>
                </a:solidFill>
                <a:latin typeface="Tahoma"/>
                <a:ea typeface="Tahoma"/>
                <a:cs typeface="Tahoma"/>
                <a:sym typeface="Tahoma"/>
              </a:rPr>
              <a:t>p</a:t>
            </a:r>
            <a:r>
              <a:rPr b="0" i="0" lang="en-US" sz="2000" u="none" cap="none" strike="noStrike">
                <a:solidFill>
                  <a:schemeClr val="dk1"/>
                </a:solidFill>
                <a:latin typeface="Tahoma"/>
                <a:ea typeface="Tahoma"/>
                <a:cs typeface="Tahoma"/>
                <a:sym typeface="Tahoma"/>
              </a:rPr>
              <a:t> and </a:t>
            </a:r>
            <a:r>
              <a:rPr b="0" i="1" lang="en-US" sz="2000" u="none" cap="none" strike="noStrike">
                <a:solidFill>
                  <a:schemeClr val="dk1"/>
                </a:solidFill>
                <a:latin typeface="Tahoma"/>
                <a:ea typeface="Tahoma"/>
                <a:cs typeface="Tahoma"/>
                <a:sym typeface="Tahoma"/>
              </a:rPr>
              <a:t>q</a:t>
            </a:r>
            <a:r>
              <a:rPr b="0" i="0" lang="en-US" sz="2000" u="none" cap="none" strike="noStrike">
                <a:solidFill>
                  <a:schemeClr val="dk1"/>
                </a:solidFill>
                <a:latin typeface="Tahoma"/>
                <a:ea typeface="Tahoma"/>
                <a:cs typeface="Tahoma"/>
                <a:sym typeface="Tahoma"/>
              </a:rPr>
              <a:t> are density-reachable from </a:t>
            </a:r>
            <a:r>
              <a:rPr b="0" i="1" lang="en-US" sz="2000" u="none" cap="none" strike="noStrike">
                <a:solidFill>
                  <a:schemeClr val="dk1"/>
                </a:solidFill>
                <a:latin typeface="Tahoma"/>
                <a:ea typeface="Tahoma"/>
                <a:cs typeface="Tahoma"/>
                <a:sym typeface="Tahoma"/>
              </a:rPr>
              <a:t>o</a:t>
            </a:r>
            <a:r>
              <a:rPr b="0" i="0" lang="en-US" sz="2000" u="none" cap="none" strike="noStrike">
                <a:solidFill>
                  <a:schemeClr val="dk1"/>
                </a:solidFill>
                <a:latin typeface="Tahoma"/>
                <a:ea typeface="Tahoma"/>
                <a:cs typeface="Tahoma"/>
                <a:sym typeface="Tahoma"/>
              </a:rPr>
              <a:t> w.r.t. </a:t>
            </a:r>
            <a:r>
              <a:rPr b="0" i="1" lang="en-US" sz="2000" u="none" cap="none" strike="noStrike">
                <a:solidFill>
                  <a:schemeClr val="dk1"/>
                </a:solidFill>
                <a:latin typeface="Tahoma"/>
                <a:ea typeface="Tahoma"/>
                <a:cs typeface="Tahoma"/>
                <a:sym typeface="Tahoma"/>
              </a:rPr>
              <a:t>Eps</a:t>
            </a:r>
            <a:r>
              <a:rPr b="0" i="0" lang="en-US" sz="2000" u="none" cap="none" strike="noStrike">
                <a:solidFill>
                  <a:schemeClr val="dk1"/>
                </a:solidFill>
                <a:latin typeface="Tahoma"/>
                <a:ea typeface="Tahoma"/>
                <a:cs typeface="Tahoma"/>
                <a:sym typeface="Tahoma"/>
              </a:rPr>
              <a:t> and </a:t>
            </a:r>
            <a:r>
              <a:rPr b="0" i="1" lang="en-US" sz="2000" u="none" cap="none" strike="noStrike">
                <a:solidFill>
                  <a:schemeClr val="dk1"/>
                </a:solidFill>
                <a:latin typeface="Tahoma"/>
                <a:ea typeface="Tahoma"/>
                <a:cs typeface="Tahoma"/>
                <a:sym typeface="Tahoma"/>
              </a:rPr>
              <a:t>MinPts</a:t>
            </a:r>
            <a:endParaRPr sz="2000"/>
          </a:p>
        </p:txBody>
      </p:sp>
      <p:sp>
        <p:nvSpPr>
          <p:cNvPr id="875" name="Google Shape;875;p66"/>
          <p:cNvSpPr/>
          <p:nvPr/>
        </p:nvSpPr>
        <p:spPr>
          <a:xfrm>
            <a:off x="7019925" y="2459037"/>
            <a:ext cx="100012"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76" name="Google Shape;876;p66"/>
          <p:cNvSpPr/>
          <p:nvPr/>
        </p:nvSpPr>
        <p:spPr>
          <a:xfrm>
            <a:off x="7356475" y="2570162"/>
            <a:ext cx="98425"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77" name="Google Shape;877;p66"/>
          <p:cNvSpPr/>
          <p:nvPr/>
        </p:nvSpPr>
        <p:spPr>
          <a:xfrm>
            <a:off x="7356475" y="2235200"/>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78" name="Google Shape;878;p66"/>
          <p:cNvSpPr/>
          <p:nvPr/>
        </p:nvSpPr>
        <p:spPr>
          <a:xfrm>
            <a:off x="6908800" y="2905125"/>
            <a:ext cx="98425"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79" name="Google Shape;879;p66"/>
          <p:cNvSpPr/>
          <p:nvPr/>
        </p:nvSpPr>
        <p:spPr>
          <a:xfrm>
            <a:off x="7132637" y="2682875"/>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0" name="Google Shape;880;p66"/>
          <p:cNvSpPr/>
          <p:nvPr/>
        </p:nvSpPr>
        <p:spPr>
          <a:xfrm>
            <a:off x="7132637" y="2905125"/>
            <a:ext cx="98425"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1" name="Google Shape;881;p66"/>
          <p:cNvSpPr/>
          <p:nvPr/>
        </p:nvSpPr>
        <p:spPr>
          <a:xfrm>
            <a:off x="7467600" y="3017837"/>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2" name="Google Shape;882;p66"/>
          <p:cNvSpPr/>
          <p:nvPr/>
        </p:nvSpPr>
        <p:spPr>
          <a:xfrm>
            <a:off x="7467600" y="2011362"/>
            <a:ext cx="98425"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3" name="Google Shape;883;p66"/>
          <p:cNvSpPr/>
          <p:nvPr/>
        </p:nvSpPr>
        <p:spPr>
          <a:xfrm>
            <a:off x="8137525" y="2682875"/>
            <a:ext cx="100012"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4" name="Google Shape;884;p66"/>
          <p:cNvSpPr/>
          <p:nvPr/>
        </p:nvSpPr>
        <p:spPr>
          <a:xfrm>
            <a:off x="7915275" y="2235200"/>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5" name="Google Shape;885;p66"/>
          <p:cNvSpPr/>
          <p:nvPr/>
        </p:nvSpPr>
        <p:spPr>
          <a:xfrm>
            <a:off x="7356475" y="2794000"/>
            <a:ext cx="98425"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6" name="Google Shape;886;p66"/>
          <p:cNvSpPr/>
          <p:nvPr/>
        </p:nvSpPr>
        <p:spPr>
          <a:xfrm>
            <a:off x="7578725" y="2570162"/>
            <a:ext cx="100012"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7" name="Google Shape;887;p66"/>
          <p:cNvSpPr/>
          <p:nvPr/>
        </p:nvSpPr>
        <p:spPr>
          <a:xfrm>
            <a:off x="7802562" y="2905125"/>
            <a:ext cx="100012" cy="100012"/>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8" name="Google Shape;888;p66"/>
          <p:cNvSpPr/>
          <p:nvPr/>
        </p:nvSpPr>
        <p:spPr>
          <a:xfrm>
            <a:off x="8361362" y="3017837"/>
            <a:ext cx="100012" cy="98425"/>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9" name="Google Shape;889;p66"/>
          <p:cNvSpPr/>
          <p:nvPr/>
        </p:nvSpPr>
        <p:spPr>
          <a:xfrm>
            <a:off x="7086600" y="243840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0" name="Google Shape;890;p66"/>
          <p:cNvSpPr/>
          <p:nvPr/>
        </p:nvSpPr>
        <p:spPr>
          <a:xfrm>
            <a:off x="6370637" y="231140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1" name="Google Shape;891;p66"/>
          <p:cNvSpPr txBox="1"/>
          <p:nvPr/>
        </p:nvSpPr>
        <p:spPr>
          <a:xfrm>
            <a:off x="7969250" y="2051050"/>
            <a:ext cx="381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cap="none" strike="noStrike">
                <a:solidFill>
                  <a:schemeClr val="dk1"/>
                </a:solidFill>
                <a:latin typeface="Times New Roman"/>
                <a:ea typeface="Times New Roman"/>
                <a:cs typeface="Times New Roman"/>
                <a:sym typeface="Times New Roman"/>
              </a:rPr>
              <a:t>p</a:t>
            </a:r>
            <a:endParaRPr b="0" i="0" sz="1400" u="none" cap="none" strike="noStrike">
              <a:solidFill>
                <a:srgbClr val="000000"/>
              </a:solidFill>
              <a:latin typeface="Arial"/>
              <a:ea typeface="Arial"/>
              <a:cs typeface="Arial"/>
              <a:sym typeface="Arial"/>
            </a:endParaRPr>
          </a:p>
        </p:txBody>
      </p:sp>
      <p:sp>
        <p:nvSpPr>
          <p:cNvPr id="892" name="Google Shape;892;p66"/>
          <p:cNvSpPr txBox="1"/>
          <p:nvPr/>
        </p:nvSpPr>
        <p:spPr>
          <a:xfrm>
            <a:off x="6597650" y="2736850"/>
            <a:ext cx="381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cap="none" strike="noStrike">
                <a:solidFill>
                  <a:schemeClr val="dk1"/>
                </a:solidFill>
                <a:latin typeface="Times New Roman"/>
                <a:ea typeface="Times New Roman"/>
                <a:cs typeface="Times New Roman"/>
                <a:sym typeface="Times New Roman"/>
              </a:rPr>
              <a:t>q</a:t>
            </a:r>
            <a:endParaRPr b="0" i="0" sz="1400" u="none" cap="none" strike="noStrike">
              <a:solidFill>
                <a:srgbClr val="000000"/>
              </a:solidFill>
              <a:latin typeface="Arial"/>
              <a:ea typeface="Arial"/>
              <a:cs typeface="Arial"/>
              <a:sym typeface="Arial"/>
            </a:endParaRPr>
          </a:p>
        </p:txBody>
      </p:sp>
      <p:sp>
        <p:nvSpPr>
          <p:cNvPr id="893" name="Google Shape;893;p66"/>
          <p:cNvSpPr/>
          <p:nvPr/>
        </p:nvSpPr>
        <p:spPr>
          <a:xfrm>
            <a:off x="7315200" y="175260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4" name="Google Shape;894;p66"/>
          <p:cNvSpPr txBox="1"/>
          <p:nvPr/>
        </p:nvSpPr>
        <p:spPr>
          <a:xfrm>
            <a:off x="7359650" y="2508250"/>
            <a:ext cx="6096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cap="none" strike="noStrike">
                <a:solidFill>
                  <a:schemeClr val="dk1"/>
                </a:solidFill>
                <a:latin typeface="Times New Roman"/>
                <a:ea typeface="Times New Roman"/>
                <a:cs typeface="Times New Roman"/>
                <a:sym typeface="Times New Roman"/>
              </a:rPr>
              <a:t>p</a:t>
            </a:r>
            <a:r>
              <a:rPr b="1" baseline="-25000" i="1" lang="en-US" sz="2400" u="none" cap="none" strike="noStrike">
                <a:solidFill>
                  <a:schemeClr val="dk1"/>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cxnSp>
        <p:nvCxnSpPr>
          <p:cNvPr id="895" name="Google Shape;895;p66"/>
          <p:cNvCxnSpPr/>
          <p:nvPr/>
        </p:nvCxnSpPr>
        <p:spPr>
          <a:xfrm flipH="1">
            <a:off x="7435850" y="2355850"/>
            <a:ext cx="457200" cy="228600"/>
          </a:xfrm>
          <a:prstGeom prst="straightConnector1">
            <a:avLst/>
          </a:prstGeom>
          <a:noFill/>
          <a:ln cap="flat" cmpd="sng" w="25400">
            <a:solidFill>
              <a:schemeClr val="dk1"/>
            </a:solidFill>
            <a:prstDash val="solid"/>
            <a:miter lim="800000"/>
            <a:headEnd len="med" w="med" type="stealth"/>
            <a:tailEnd len="sm" w="sm" type="none"/>
          </a:ln>
        </p:spPr>
      </p:cxnSp>
      <p:sp>
        <p:nvSpPr>
          <p:cNvPr id="896" name="Google Shape;896;p66"/>
          <p:cNvSpPr/>
          <p:nvPr/>
        </p:nvSpPr>
        <p:spPr>
          <a:xfrm>
            <a:off x="6638925" y="4897437"/>
            <a:ext cx="999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7" name="Google Shape;897;p66"/>
          <p:cNvSpPr/>
          <p:nvPr/>
        </p:nvSpPr>
        <p:spPr>
          <a:xfrm>
            <a:off x="6975475" y="5008562"/>
            <a:ext cx="984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8" name="Google Shape;898;p66"/>
          <p:cNvSpPr/>
          <p:nvPr/>
        </p:nvSpPr>
        <p:spPr>
          <a:xfrm>
            <a:off x="6975475" y="4673600"/>
            <a:ext cx="984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99" name="Google Shape;899;p66"/>
          <p:cNvSpPr/>
          <p:nvPr/>
        </p:nvSpPr>
        <p:spPr>
          <a:xfrm>
            <a:off x="6527800" y="5343525"/>
            <a:ext cx="984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0" name="Google Shape;900;p66"/>
          <p:cNvSpPr/>
          <p:nvPr/>
        </p:nvSpPr>
        <p:spPr>
          <a:xfrm>
            <a:off x="6751637" y="5121275"/>
            <a:ext cx="984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1" name="Google Shape;901;p66"/>
          <p:cNvSpPr/>
          <p:nvPr/>
        </p:nvSpPr>
        <p:spPr>
          <a:xfrm>
            <a:off x="6980237" y="5572125"/>
            <a:ext cx="984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2" name="Google Shape;902;p66"/>
          <p:cNvSpPr/>
          <p:nvPr/>
        </p:nvSpPr>
        <p:spPr>
          <a:xfrm>
            <a:off x="7086600" y="5227637"/>
            <a:ext cx="984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3" name="Google Shape;903;p66"/>
          <p:cNvSpPr/>
          <p:nvPr/>
        </p:nvSpPr>
        <p:spPr>
          <a:xfrm>
            <a:off x="7086600" y="4449762"/>
            <a:ext cx="984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4" name="Google Shape;904;p66"/>
          <p:cNvSpPr/>
          <p:nvPr/>
        </p:nvSpPr>
        <p:spPr>
          <a:xfrm>
            <a:off x="7756525" y="5121275"/>
            <a:ext cx="999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5" name="Google Shape;905;p66"/>
          <p:cNvSpPr/>
          <p:nvPr/>
        </p:nvSpPr>
        <p:spPr>
          <a:xfrm>
            <a:off x="7534275" y="4673600"/>
            <a:ext cx="984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6" name="Google Shape;906;p66"/>
          <p:cNvSpPr/>
          <p:nvPr/>
        </p:nvSpPr>
        <p:spPr>
          <a:xfrm>
            <a:off x="6289675" y="5156200"/>
            <a:ext cx="984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7" name="Google Shape;907;p66"/>
          <p:cNvSpPr/>
          <p:nvPr/>
        </p:nvSpPr>
        <p:spPr>
          <a:xfrm>
            <a:off x="7197725" y="5008562"/>
            <a:ext cx="999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8" name="Google Shape;908;p66"/>
          <p:cNvSpPr/>
          <p:nvPr/>
        </p:nvSpPr>
        <p:spPr>
          <a:xfrm>
            <a:off x="7421562" y="5343525"/>
            <a:ext cx="999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09" name="Google Shape;909;p66"/>
          <p:cNvSpPr/>
          <p:nvPr/>
        </p:nvSpPr>
        <p:spPr>
          <a:xfrm>
            <a:off x="7980362" y="5456237"/>
            <a:ext cx="999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0" name="Google Shape;910;p66"/>
          <p:cNvSpPr txBox="1"/>
          <p:nvPr/>
        </p:nvSpPr>
        <p:spPr>
          <a:xfrm>
            <a:off x="5988050" y="4489450"/>
            <a:ext cx="381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cap="none" strike="noStrike">
                <a:solidFill>
                  <a:schemeClr val="dk1"/>
                </a:solidFill>
                <a:latin typeface="Times New Roman"/>
                <a:ea typeface="Times New Roman"/>
                <a:cs typeface="Times New Roman"/>
                <a:sym typeface="Times New Roman"/>
              </a:rPr>
              <a:t>p</a:t>
            </a:r>
            <a:endParaRPr b="0" i="0" sz="1400" u="none" cap="none" strike="noStrike">
              <a:solidFill>
                <a:srgbClr val="000000"/>
              </a:solidFill>
              <a:latin typeface="Arial"/>
              <a:ea typeface="Arial"/>
              <a:cs typeface="Arial"/>
              <a:sym typeface="Arial"/>
            </a:endParaRPr>
          </a:p>
        </p:txBody>
      </p:sp>
      <p:sp>
        <p:nvSpPr>
          <p:cNvPr id="911" name="Google Shape;911;p66"/>
          <p:cNvSpPr txBox="1"/>
          <p:nvPr/>
        </p:nvSpPr>
        <p:spPr>
          <a:xfrm>
            <a:off x="8350250" y="4489450"/>
            <a:ext cx="381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cap="none" strike="noStrike">
                <a:solidFill>
                  <a:schemeClr val="dk1"/>
                </a:solidFill>
                <a:latin typeface="Times New Roman"/>
                <a:ea typeface="Times New Roman"/>
                <a:cs typeface="Times New Roman"/>
                <a:sym typeface="Times New Roman"/>
              </a:rPr>
              <a:t>q</a:t>
            </a:r>
            <a:endParaRPr b="0" i="0" sz="1400" u="none" cap="none" strike="noStrike">
              <a:solidFill>
                <a:srgbClr val="000000"/>
              </a:solidFill>
              <a:latin typeface="Arial"/>
              <a:ea typeface="Arial"/>
              <a:cs typeface="Arial"/>
              <a:sym typeface="Arial"/>
            </a:endParaRPr>
          </a:p>
        </p:txBody>
      </p:sp>
      <p:sp>
        <p:nvSpPr>
          <p:cNvPr id="912" name="Google Shape;912;p66"/>
          <p:cNvSpPr/>
          <p:nvPr/>
        </p:nvSpPr>
        <p:spPr>
          <a:xfrm>
            <a:off x="8137525" y="5045075"/>
            <a:ext cx="999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3" name="Google Shape;913;p66"/>
          <p:cNvSpPr/>
          <p:nvPr/>
        </p:nvSpPr>
        <p:spPr>
          <a:xfrm>
            <a:off x="7578725" y="5084762"/>
            <a:ext cx="999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4" name="Google Shape;914;p66"/>
          <p:cNvSpPr/>
          <p:nvPr/>
        </p:nvSpPr>
        <p:spPr>
          <a:xfrm>
            <a:off x="7802562" y="5267325"/>
            <a:ext cx="999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5" name="Google Shape;915;p66"/>
          <p:cNvSpPr/>
          <p:nvPr/>
        </p:nvSpPr>
        <p:spPr>
          <a:xfrm>
            <a:off x="8289925" y="4664075"/>
            <a:ext cx="999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6" name="Google Shape;916;p66"/>
          <p:cNvSpPr/>
          <p:nvPr/>
        </p:nvSpPr>
        <p:spPr>
          <a:xfrm>
            <a:off x="7731125" y="4551362"/>
            <a:ext cx="999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7" name="Google Shape;917;p66"/>
          <p:cNvSpPr/>
          <p:nvPr/>
        </p:nvSpPr>
        <p:spPr>
          <a:xfrm>
            <a:off x="8031162" y="4810125"/>
            <a:ext cx="999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8" name="Google Shape;918;p66"/>
          <p:cNvSpPr/>
          <p:nvPr/>
        </p:nvSpPr>
        <p:spPr>
          <a:xfrm>
            <a:off x="6019800" y="472440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19" name="Google Shape;919;p66"/>
          <p:cNvSpPr/>
          <p:nvPr/>
        </p:nvSpPr>
        <p:spPr>
          <a:xfrm>
            <a:off x="6553200" y="487680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0" name="Google Shape;920;p66"/>
          <p:cNvSpPr/>
          <p:nvPr/>
        </p:nvSpPr>
        <p:spPr>
          <a:xfrm>
            <a:off x="7162800" y="472440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1" name="Google Shape;921;p66"/>
          <p:cNvSpPr/>
          <p:nvPr/>
        </p:nvSpPr>
        <p:spPr>
          <a:xfrm>
            <a:off x="7543800" y="434340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922" name="Google Shape;922;p66"/>
          <p:cNvCxnSpPr/>
          <p:nvPr/>
        </p:nvCxnSpPr>
        <p:spPr>
          <a:xfrm flipH="1" rot="10800000">
            <a:off x="6597650" y="5251450"/>
            <a:ext cx="457200" cy="152400"/>
          </a:xfrm>
          <a:prstGeom prst="straightConnector1">
            <a:avLst/>
          </a:prstGeom>
          <a:noFill/>
          <a:ln cap="flat" cmpd="sng" w="25400">
            <a:solidFill>
              <a:schemeClr val="dk1"/>
            </a:solidFill>
            <a:prstDash val="solid"/>
            <a:miter lim="800000"/>
            <a:headEnd len="med" w="med" type="stealth"/>
            <a:tailEnd len="sm" w="sm" type="none"/>
          </a:ln>
        </p:spPr>
      </p:cxnSp>
      <p:cxnSp>
        <p:nvCxnSpPr>
          <p:cNvPr id="923" name="Google Shape;923;p66"/>
          <p:cNvCxnSpPr/>
          <p:nvPr/>
        </p:nvCxnSpPr>
        <p:spPr>
          <a:xfrm flipH="1">
            <a:off x="7207250" y="5175250"/>
            <a:ext cx="381000" cy="76200"/>
          </a:xfrm>
          <a:prstGeom prst="straightConnector1">
            <a:avLst/>
          </a:prstGeom>
          <a:noFill/>
          <a:ln cap="flat" cmpd="sng" w="25400">
            <a:solidFill>
              <a:schemeClr val="dk1"/>
            </a:solidFill>
            <a:prstDash val="solid"/>
            <a:miter lim="800000"/>
            <a:headEnd len="med" w="med" type="stealth"/>
            <a:tailEnd len="sm" w="sm" type="none"/>
          </a:ln>
        </p:spPr>
      </p:cxnSp>
      <p:sp>
        <p:nvSpPr>
          <p:cNvPr id="924" name="Google Shape;924;p66"/>
          <p:cNvSpPr/>
          <p:nvPr/>
        </p:nvSpPr>
        <p:spPr>
          <a:xfrm>
            <a:off x="6486525" y="4745037"/>
            <a:ext cx="999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5" name="Google Shape;925;p66"/>
          <p:cNvSpPr/>
          <p:nvPr/>
        </p:nvSpPr>
        <p:spPr>
          <a:xfrm>
            <a:off x="6289675" y="4826000"/>
            <a:ext cx="98400" cy="984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6" name="Google Shape;926;p66"/>
          <p:cNvSpPr/>
          <p:nvPr/>
        </p:nvSpPr>
        <p:spPr>
          <a:xfrm>
            <a:off x="6553200" y="4449762"/>
            <a:ext cx="98400" cy="99900"/>
          </a:xfrm>
          <a:prstGeom prst="ellipse">
            <a:avLst/>
          </a:prstGeom>
          <a:solidFill>
            <a:srgbClr val="CC33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27" name="Google Shape;927;p66"/>
          <p:cNvSpPr/>
          <p:nvPr/>
        </p:nvSpPr>
        <p:spPr>
          <a:xfrm>
            <a:off x="5867400" y="4343400"/>
            <a:ext cx="1104900" cy="11049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928" name="Google Shape;928;p66"/>
          <p:cNvCxnSpPr/>
          <p:nvPr/>
        </p:nvCxnSpPr>
        <p:spPr>
          <a:xfrm>
            <a:off x="6369050" y="4870450"/>
            <a:ext cx="152400" cy="457200"/>
          </a:xfrm>
          <a:prstGeom prst="straightConnector1">
            <a:avLst/>
          </a:prstGeom>
          <a:noFill/>
          <a:ln cap="flat" cmpd="sng" w="25400">
            <a:solidFill>
              <a:schemeClr val="dk1"/>
            </a:solidFill>
            <a:prstDash val="solid"/>
            <a:miter lim="800000"/>
            <a:headEnd len="med" w="med" type="stealth"/>
            <a:tailEnd len="sm" w="sm" type="none"/>
          </a:ln>
        </p:spPr>
      </p:cxnSp>
      <p:cxnSp>
        <p:nvCxnSpPr>
          <p:cNvPr id="929" name="Google Shape;929;p66"/>
          <p:cNvCxnSpPr/>
          <p:nvPr/>
        </p:nvCxnSpPr>
        <p:spPr>
          <a:xfrm flipH="1">
            <a:off x="7664450" y="4870450"/>
            <a:ext cx="381000" cy="228600"/>
          </a:xfrm>
          <a:prstGeom prst="straightConnector1">
            <a:avLst/>
          </a:prstGeom>
          <a:noFill/>
          <a:ln cap="flat" cmpd="sng" w="25400">
            <a:solidFill>
              <a:schemeClr val="dk1"/>
            </a:solidFill>
            <a:prstDash val="solid"/>
            <a:miter lim="800000"/>
            <a:headEnd len="med" w="med" type="stealth"/>
            <a:tailEnd len="sm" w="sm" type="none"/>
          </a:ln>
        </p:spPr>
      </p:cxnSp>
      <p:sp>
        <p:nvSpPr>
          <p:cNvPr id="930" name="Google Shape;930;p66"/>
          <p:cNvSpPr txBox="1"/>
          <p:nvPr/>
        </p:nvSpPr>
        <p:spPr>
          <a:xfrm>
            <a:off x="7054850" y="5251450"/>
            <a:ext cx="381000" cy="457200"/>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cap="none" strike="noStrike">
                <a:solidFill>
                  <a:schemeClr val="dk1"/>
                </a:solidFill>
                <a:latin typeface="Times New Roman"/>
                <a:ea typeface="Times New Roman"/>
                <a:cs typeface="Times New Roman"/>
                <a:sym typeface="Times New Roman"/>
              </a:rPr>
              <a:t>o</a:t>
            </a:r>
            <a:endParaRPr b="0" i="0" sz="1400" u="none" cap="none" strike="noStrike">
              <a:solidFill>
                <a:srgbClr val="000000"/>
              </a:solidFill>
              <a:latin typeface="Arial"/>
              <a:ea typeface="Arial"/>
              <a:cs typeface="Arial"/>
              <a:sym typeface="Arial"/>
            </a:endParaRPr>
          </a:p>
        </p:txBody>
      </p:sp>
      <p:cxnSp>
        <p:nvCxnSpPr>
          <p:cNvPr id="931" name="Google Shape;931;p66"/>
          <p:cNvCxnSpPr/>
          <p:nvPr/>
        </p:nvCxnSpPr>
        <p:spPr>
          <a:xfrm flipH="1" rot="10800000">
            <a:off x="6934200" y="2667000"/>
            <a:ext cx="457200" cy="304800"/>
          </a:xfrm>
          <a:prstGeom prst="straightConnector1">
            <a:avLst/>
          </a:prstGeom>
          <a:noFill/>
          <a:ln cap="flat" cmpd="sng" w="25400">
            <a:solidFill>
              <a:schemeClr val="dk1"/>
            </a:solidFill>
            <a:prstDash val="solid"/>
            <a:miter lim="800000"/>
            <a:headEnd len="sm" w="sm" type="none"/>
            <a:tailEnd len="med" w="med" type="stealth"/>
          </a:ln>
        </p:spPr>
      </p:cxnSp>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7"/>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937" name="Google Shape;937;p6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938" name="Google Shape;938;p67"/>
          <p:cNvSpPr txBox="1"/>
          <p:nvPr>
            <p:ph type="title"/>
          </p:nvPr>
        </p:nvSpPr>
        <p:spPr>
          <a:xfrm>
            <a:off x="681037" y="492125"/>
            <a:ext cx="7437437" cy="387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DBSCAN: The Algorithm</a:t>
            </a:r>
            <a:endParaRPr b="0" i="0" sz="3600" u="none" cap="none" strike="noStrike">
              <a:solidFill>
                <a:schemeClr val="dk2"/>
              </a:solidFill>
              <a:latin typeface="Tahoma"/>
              <a:ea typeface="Tahoma"/>
              <a:cs typeface="Tahoma"/>
              <a:sym typeface="Tahoma"/>
            </a:endParaRPr>
          </a:p>
        </p:txBody>
      </p:sp>
      <p:sp>
        <p:nvSpPr>
          <p:cNvPr id="939" name="Google Shape;939;p67"/>
          <p:cNvSpPr txBox="1"/>
          <p:nvPr>
            <p:ph idx="1" type="body"/>
          </p:nvPr>
        </p:nvSpPr>
        <p:spPr>
          <a:xfrm>
            <a:off x="457200" y="1676400"/>
            <a:ext cx="83058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Arbitrarily select a point </a:t>
            </a:r>
            <a:r>
              <a:rPr b="0" i="1" lang="en-US" sz="2400" u="none" cap="none" strike="noStrike">
                <a:solidFill>
                  <a:schemeClr val="dk1"/>
                </a:solidFill>
                <a:latin typeface="Tahoma"/>
                <a:ea typeface="Tahoma"/>
                <a:cs typeface="Tahoma"/>
                <a:sym typeface="Tahoma"/>
              </a:rPr>
              <a:t>p</a:t>
            </a:r>
            <a:endParaRPr b="0" i="1" sz="2400" u="none" cap="none" strike="noStrike">
              <a:solidFill>
                <a:schemeClr val="dk1"/>
              </a:solidFill>
              <a:latin typeface="Tahoma"/>
              <a:ea typeface="Tahoma"/>
              <a:cs typeface="Tahoma"/>
              <a:sym typeface="Tahoma"/>
            </a:endParaRPr>
          </a:p>
          <a:p>
            <a:pPr indent="-342900" lvl="0" marL="342900" marR="0" rtl="0" algn="l">
              <a:lnSpc>
                <a:spcPct val="120000"/>
              </a:lnSpc>
              <a:spcBef>
                <a:spcPts val="120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Retrieve all points that are density-reachable from </a:t>
            </a:r>
            <a:r>
              <a:rPr b="0" i="1" lang="en-US" sz="2400" u="none" cap="none" strike="noStrike">
                <a:solidFill>
                  <a:schemeClr val="dk1"/>
                </a:solidFill>
                <a:latin typeface="Tahoma"/>
                <a:ea typeface="Tahoma"/>
                <a:cs typeface="Tahoma"/>
                <a:sym typeface="Tahoma"/>
              </a:rPr>
              <a:t>p</a:t>
            </a:r>
            <a:r>
              <a:rPr b="0" i="0" lang="en-US" sz="2400" u="none" cap="none" strike="noStrike">
                <a:solidFill>
                  <a:schemeClr val="dk1"/>
                </a:solidFill>
                <a:latin typeface="Tahoma"/>
                <a:ea typeface="Tahoma"/>
                <a:cs typeface="Tahoma"/>
                <a:sym typeface="Tahoma"/>
              </a:rPr>
              <a:t> w.r.t. </a:t>
            </a:r>
            <a:r>
              <a:rPr b="0" i="1" lang="en-US" sz="2400" u="none" cap="none" strike="noStrike">
                <a:solidFill>
                  <a:schemeClr val="dk1"/>
                </a:solidFill>
                <a:latin typeface="Tahoma"/>
                <a:ea typeface="Tahoma"/>
                <a:cs typeface="Tahoma"/>
                <a:sym typeface="Tahoma"/>
              </a:rPr>
              <a:t>Eps</a:t>
            </a:r>
            <a:r>
              <a:rPr b="0" i="0" lang="en-US" sz="2400" u="none" cap="none" strike="noStrike">
                <a:solidFill>
                  <a:schemeClr val="dk1"/>
                </a:solidFill>
                <a:latin typeface="Tahoma"/>
                <a:ea typeface="Tahoma"/>
                <a:cs typeface="Tahoma"/>
                <a:sym typeface="Tahoma"/>
              </a:rPr>
              <a:t> and </a:t>
            </a:r>
            <a:r>
              <a:rPr b="0" i="1" lang="en-US" sz="2400" u="none" cap="none" strike="noStrike">
                <a:solidFill>
                  <a:schemeClr val="dk1"/>
                </a:solidFill>
                <a:latin typeface="Tahoma"/>
                <a:ea typeface="Tahoma"/>
                <a:cs typeface="Tahoma"/>
                <a:sym typeface="Tahoma"/>
              </a:rPr>
              <a:t>MinPts</a:t>
            </a:r>
            <a:r>
              <a:rPr b="0" i="0" lang="en-US" sz="2400" u="none" cap="none" strike="noStrike">
                <a:solidFill>
                  <a:schemeClr val="dk1"/>
                </a:solidFill>
                <a:latin typeface="Tahoma"/>
                <a:ea typeface="Tahoma"/>
                <a:cs typeface="Tahoma"/>
                <a:sym typeface="Tahoma"/>
              </a:rPr>
              <a:t>.</a:t>
            </a:r>
            <a:endParaRPr b="0" i="0" sz="2400" u="none" cap="none" strike="noStrike">
              <a:solidFill>
                <a:schemeClr val="dk1"/>
              </a:solidFill>
              <a:latin typeface="Tahoma"/>
              <a:ea typeface="Tahoma"/>
              <a:cs typeface="Tahoma"/>
              <a:sym typeface="Tahoma"/>
            </a:endParaRPr>
          </a:p>
          <a:p>
            <a:pPr indent="-342900" lvl="0" marL="342900" marR="0" rtl="0" algn="l">
              <a:lnSpc>
                <a:spcPct val="120000"/>
              </a:lnSpc>
              <a:spcBef>
                <a:spcPts val="120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If </a:t>
            </a:r>
            <a:r>
              <a:rPr b="0" i="1" lang="en-US" sz="2400" u="none" cap="none" strike="noStrike">
                <a:solidFill>
                  <a:schemeClr val="dk1"/>
                </a:solidFill>
                <a:latin typeface="Tahoma"/>
                <a:ea typeface="Tahoma"/>
                <a:cs typeface="Tahoma"/>
                <a:sym typeface="Tahoma"/>
              </a:rPr>
              <a:t>p</a:t>
            </a:r>
            <a:r>
              <a:rPr b="0" i="0" lang="en-US" sz="2400" u="none" cap="none" strike="noStrike">
                <a:solidFill>
                  <a:schemeClr val="dk1"/>
                </a:solidFill>
                <a:latin typeface="Tahoma"/>
                <a:ea typeface="Tahoma"/>
                <a:cs typeface="Tahoma"/>
                <a:sym typeface="Tahoma"/>
              </a:rPr>
              <a:t> is a core point, a cluster is formed.</a:t>
            </a:r>
            <a:endParaRPr b="0" i="0" sz="2400" u="none" cap="none" strike="noStrike">
              <a:solidFill>
                <a:schemeClr val="dk1"/>
              </a:solidFill>
              <a:latin typeface="Tahoma"/>
              <a:ea typeface="Tahoma"/>
              <a:cs typeface="Tahoma"/>
              <a:sym typeface="Tahoma"/>
            </a:endParaRPr>
          </a:p>
          <a:p>
            <a:pPr indent="-342900" lvl="0" marL="342900" marR="0" rtl="0" algn="l">
              <a:lnSpc>
                <a:spcPct val="120000"/>
              </a:lnSpc>
              <a:spcBef>
                <a:spcPts val="120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If </a:t>
            </a:r>
            <a:r>
              <a:rPr b="0" i="1" lang="en-US" sz="2400" u="none" cap="none" strike="noStrike">
                <a:solidFill>
                  <a:schemeClr val="dk1"/>
                </a:solidFill>
                <a:latin typeface="Tahoma"/>
                <a:ea typeface="Tahoma"/>
                <a:cs typeface="Tahoma"/>
                <a:sym typeface="Tahoma"/>
              </a:rPr>
              <a:t>p</a:t>
            </a:r>
            <a:r>
              <a:rPr b="0" i="0" lang="en-US" sz="2400" u="none" cap="none" strike="noStrike">
                <a:solidFill>
                  <a:schemeClr val="dk1"/>
                </a:solidFill>
                <a:latin typeface="Tahoma"/>
                <a:ea typeface="Tahoma"/>
                <a:cs typeface="Tahoma"/>
                <a:sym typeface="Tahoma"/>
              </a:rPr>
              <a:t> is a border point, no points are density-reachable from </a:t>
            </a:r>
            <a:r>
              <a:rPr b="0" i="1" lang="en-US" sz="2400" u="none" cap="none" strike="noStrike">
                <a:solidFill>
                  <a:schemeClr val="dk1"/>
                </a:solidFill>
                <a:latin typeface="Tahoma"/>
                <a:ea typeface="Tahoma"/>
                <a:cs typeface="Tahoma"/>
                <a:sym typeface="Tahoma"/>
              </a:rPr>
              <a:t>p</a:t>
            </a:r>
            <a:r>
              <a:rPr b="0" i="0" lang="en-US" sz="2400" u="none" cap="none" strike="noStrike">
                <a:solidFill>
                  <a:schemeClr val="dk1"/>
                </a:solidFill>
                <a:latin typeface="Tahoma"/>
                <a:ea typeface="Tahoma"/>
                <a:cs typeface="Tahoma"/>
                <a:sym typeface="Tahoma"/>
              </a:rPr>
              <a:t> and DBSCAN visits the next point of the database.</a:t>
            </a:r>
            <a:endParaRPr b="0" i="0" sz="2400" u="none" cap="none" strike="noStrike">
              <a:solidFill>
                <a:schemeClr val="dk1"/>
              </a:solidFill>
              <a:latin typeface="Tahoma"/>
              <a:ea typeface="Tahoma"/>
              <a:cs typeface="Tahoma"/>
              <a:sym typeface="Tahoma"/>
            </a:endParaRPr>
          </a:p>
          <a:p>
            <a:pPr indent="-342900" lvl="0" marL="342900" marR="0" rtl="0" algn="l">
              <a:lnSpc>
                <a:spcPct val="120000"/>
              </a:lnSpc>
              <a:spcBef>
                <a:spcPts val="120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Continue the process until all of the points have been processed.</a:t>
            </a:r>
            <a:endParaRPr b="0" i="0" sz="24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68"/>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DBSCAN Algorithm</a:t>
            </a:r>
            <a:endParaRPr/>
          </a:p>
        </p:txBody>
      </p:sp>
      <p:sp>
        <p:nvSpPr>
          <p:cNvPr id="945" name="Google Shape;945;p68"/>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46" name="Google Shape;946;p68"/>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pic>
        <p:nvPicPr>
          <p:cNvPr id="947" name="Google Shape;947;p68"/>
          <p:cNvPicPr preferRelativeResize="0"/>
          <p:nvPr/>
        </p:nvPicPr>
        <p:blipFill rotWithShape="1">
          <a:blip r:embed="rId3">
            <a:alphaModFix/>
          </a:blip>
          <a:srcRect b="0" l="0" r="0" t="0"/>
          <a:stretch/>
        </p:blipFill>
        <p:spPr>
          <a:xfrm>
            <a:off x="139959" y="1097604"/>
            <a:ext cx="8873412" cy="5695082"/>
          </a:xfrm>
          <a:prstGeom prst="rect">
            <a:avLst/>
          </a:prstGeom>
          <a:noFill/>
          <a:ln>
            <a:noFill/>
          </a:ln>
        </p:spPr>
      </p:pic>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69"/>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953" name="Google Shape;953;p69"/>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954" name="Google Shape;954;p6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955" name="Google Shape;955;p69"/>
          <p:cNvSpPr txBox="1"/>
          <p:nvPr>
            <p:ph type="title"/>
          </p:nvPr>
        </p:nvSpPr>
        <p:spPr>
          <a:xfrm>
            <a:off x="681037" y="492125"/>
            <a:ext cx="7437437" cy="387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DBSCAN: Sensitive to Parameters</a:t>
            </a:r>
            <a:endParaRPr b="0" i="0" sz="3600" u="none" cap="none" strike="noStrike">
              <a:solidFill>
                <a:schemeClr val="dk2"/>
              </a:solidFill>
              <a:latin typeface="Tahoma"/>
              <a:ea typeface="Tahoma"/>
              <a:cs typeface="Tahoma"/>
              <a:sym typeface="Tahoma"/>
            </a:endParaRPr>
          </a:p>
        </p:txBody>
      </p:sp>
      <p:pic>
        <p:nvPicPr>
          <p:cNvPr id="956" name="Google Shape;956;p69"/>
          <p:cNvPicPr preferRelativeResize="0"/>
          <p:nvPr>
            <p:ph idx="1" type="body"/>
          </p:nvPr>
        </p:nvPicPr>
        <p:blipFill rotWithShape="1">
          <a:blip r:embed="rId3">
            <a:alphaModFix/>
          </a:blip>
          <a:srcRect b="0" l="0" r="0" t="0"/>
          <a:stretch/>
        </p:blipFill>
        <p:spPr>
          <a:xfrm>
            <a:off x="304800" y="1371600"/>
            <a:ext cx="8305800" cy="3124200"/>
          </a:xfrm>
          <a:prstGeom prst="rect">
            <a:avLst/>
          </a:prstGeom>
          <a:noFill/>
          <a:ln>
            <a:noFill/>
          </a:ln>
        </p:spPr>
      </p:pic>
      <p:pic>
        <p:nvPicPr>
          <p:cNvPr id="957" name="Google Shape;957;p69"/>
          <p:cNvPicPr preferRelativeResize="0"/>
          <p:nvPr/>
        </p:nvPicPr>
        <p:blipFill rotWithShape="1">
          <a:blip r:embed="rId4">
            <a:alphaModFix/>
          </a:blip>
          <a:srcRect b="0" l="0" r="0" t="0"/>
          <a:stretch/>
        </p:blipFill>
        <p:spPr>
          <a:xfrm>
            <a:off x="381000" y="4724400"/>
            <a:ext cx="8534400" cy="1752600"/>
          </a:xfrm>
          <a:prstGeom prst="rect">
            <a:avLst/>
          </a:prstGeom>
          <a:noFill/>
          <a:ln>
            <a:noFill/>
          </a:ln>
        </p:spPr>
      </p:pic>
      <p:pic>
        <p:nvPicPr>
          <p:cNvPr id="958" name="Google Shape;958;p69"/>
          <p:cNvPicPr preferRelativeResize="0"/>
          <p:nvPr/>
        </p:nvPicPr>
        <p:blipFill rotWithShape="1">
          <a:blip r:embed="rId5">
            <a:alphaModFix/>
          </a:blip>
          <a:srcRect b="0" l="0" r="0" t="0"/>
          <a:stretch/>
        </p:blipFill>
        <p:spPr>
          <a:xfrm>
            <a:off x="152400" y="3455987"/>
            <a:ext cx="1524000" cy="1192212"/>
          </a:xfrm>
          <a:prstGeom prst="rect">
            <a:avLst/>
          </a:prstGeom>
          <a:noFill/>
          <a:ln>
            <a:noFill/>
          </a:ln>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39" name="Google Shape;139;p7"/>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40" name="Google Shape;140;p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41" name="Google Shape;141;p7"/>
          <p:cNvSpPr txBox="1"/>
          <p:nvPr>
            <p:ph type="title"/>
          </p:nvPr>
        </p:nvSpPr>
        <p:spPr>
          <a:xfrm>
            <a:off x="1371600" y="304800"/>
            <a:ext cx="6324600" cy="685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Major Clustering Approaches </a:t>
            </a:r>
            <a:endParaRPr b="0" i="0" sz="3200" u="none" cap="none" strike="noStrike">
              <a:solidFill>
                <a:schemeClr val="dk2"/>
              </a:solidFill>
              <a:latin typeface="Tahoma"/>
              <a:ea typeface="Tahoma"/>
              <a:cs typeface="Tahoma"/>
              <a:sym typeface="Tahoma"/>
            </a:endParaRPr>
          </a:p>
        </p:txBody>
      </p:sp>
      <p:sp>
        <p:nvSpPr>
          <p:cNvPr id="142" name="Google Shape;142;p7"/>
          <p:cNvSpPr txBox="1"/>
          <p:nvPr>
            <p:ph idx="1" type="body"/>
          </p:nvPr>
        </p:nvSpPr>
        <p:spPr>
          <a:xfrm>
            <a:off x="0" y="1319100"/>
            <a:ext cx="9144000" cy="5302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30000"/>
              </a:lnSpc>
              <a:spcBef>
                <a:spcPts val="0"/>
              </a:spcBef>
              <a:spcAft>
                <a:spcPts val="0"/>
              </a:spcAft>
              <a:buClr>
                <a:schemeClr val="folHlink"/>
              </a:buClr>
              <a:buSzPts val="1080"/>
              <a:buFont typeface="Noto Sans Symbols"/>
              <a:buChar char="■"/>
            </a:pPr>
            <a:r>
              <a:rPr b="0" i="0" lang="en-US" sz="1800" u="sng" cap="none" strike="noStrike">
                <a:solidFill>
                  <a:schemeClr val="dk1"/>
                </a:solidFill>
                <a:latin typeface="Tahoma"/>
                <a:ea typeface="Tahoma"/>
                <a:cs typeface="Tahoma"/>
                <a:sym typeface="Tahoma"/>
              </a:rPr>
              <a:t>Partitioning approach</a:t>
            </a:r>
            <a:r>
              <a:rPr b="0" i="0" lang="en-US" sz="1800" u="none" cap="none" strike="noStrike">
                <a:solidFill>
                  <a:schemeClr val="dk1"/>
                </a:solidFill>
                <a:latin typeface="Tahoma"/>
                <a:ea typeface="Tahoma"/>
                <a:cs typeface="Tahoma"/>
                <a:sym typeface="Tahoma"/>
              </a:rPr>
              <a:t>: </a:t>
            </a:r>
            <a:endParaRPr b="0" i="0" sz="1800" u="none" cap="none" strike="noStrike">
              <a:solidFill>
                <a:schemeClr val="dk1"/>
              </a:solidFill>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Given a set of </a:t>
            </a:r>
            <a:r>
              <a:rPr b="0" i="1" lang="en-US" sz="1800" u="none" strike="noStrike">
                <a:latin typeface="Tahoma"/>
                <a:ea typeface="Tahoma"/>
                <a:cs typeface="Tahoma"/>
                <a:sym typeface="Tahoma"/>
              </a:rPr>
              <a:t>n </a:t>
            </a:r>
            <a:r>
              <a:rPr b="0" i="0" lang="en-US" sz="1800" u="none" strike="noStrike">
                <a:latin typeface="Tahoma"/>
                <a:ea typeface="Tahoma"/>
                <a:cs typeface="Tahoma"/>
                <a:sym typeface="Tahoma"/>
              </a:rPr>
              <a:t>objects, a partitioning method constructs </a:t>
            </a:r>
            <a:r>
              <a:rPr b="0" i="1" lang="en-US" sz="1800" u="none" strike="noStrike">
                <a:latin typeface="Tahoma"/>
                <a:ea typeface="Tahoma"/>
                <a:cs typeface="Tahoma"/>
                <a:sym typeface="Tahoma"/>
              </a:rPr>
              <a:t>k </a:t>
            </a:r>
            <a:r>
              <a:rPr b="0" i="0" lang="en-US" sz="1800" u="none" strike="noStrike">
                <a:latin typeface="Tahoma"/>
                <a:ea typeface="Tahoma"/>
                <a:cs typeface="Tahoma"/>
                <a:sym typeface="Tahoma"/>
              </a:rPr>
              <a:t>partitions of the data, where each partition represents a cluster and </a:t>
            </a:r>
            <a:r>
              <a:rPr b="0" i="1" lang="en-US" sz="1800" u="none" strike="noStrike">
                <a:latin typeface="Tahoma"/>
                <a:ea typeface="Tahoma"/>
                <a:cs typeface="Tahoma"/>
                <a:sym typeface="Tahoma"/>
              </a:rPr>
              <a:t>k &lt;=</a:t>
            </a:r>
            <a:r>
              <a:rPr b="0" i="0" lang="en-US" sz="1800" u="none" strike="noStrike">
                <a:latin typeface="Tahoma"/>
                <a:ea typeface="Tahoma"/>
                <a:cs typeface="Tahoma"/>
                <a:sym typeface="Tahoma"/>
              </a:rPr>
              <a:t> </a:t>
            </a:r>
            <a:r>
              <a:rPr b="0" i="1" lang="en-US" sz="1800" u="none" strike="noStrike">
                <a:latin typeface="Tahoma"/>
                <a:ea typeface="Tahoma"/>
                <a:cs typeface="Tahoma"/>
                <a:sym typeface="Tahoma"/>
              </a:rPr>
              <a:t>n</a:t>
            </a:r>
            <a:r>
              <a:rPr b="0" i="0" lang="en-US" sz="1800" u="none" strike="noStrike">
                <a:latin typeface="Tahoma"/>
                <a:ea typeface="Tahoma"/>
                <a:cs typeface="Tahoma"/>
                <a:sym typeface="Tahoma"/>
              </a:rPr>
              <a:t>.</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The basic partitioning methods typically adopt </a:t>
            </a:r>
            <a:r>
              <a:rPr b="1" i="1" lang="en-US" sz="1800" u="none" strike="noStrike"/>
              <a:t>exclusive cluster separation</a:t>
            </a:r>
            <a:endParaRPr b="1"/>
          </a:p>
          <a:p>
            <a:pPr indent="-228600" lvl="0" marL="457200" rtl="0" algn="l">
              <a:lnSpc>
                <a:spcPct val="100000"/>
              </a:lnSpc>
              <a:spcBef>
                <a:spcPts val="560"/>
              </a:spcBef>
              <a:spcAft>
                <a:spcPts val="0"/>
              </a:spcAft>
              <a:buSzPts val="1680"/>
              <a:buNone/>
            </a:pPr>
            <a:r>
              <a:t/>
            </a:r>
            <a:endParaRPr b="0" i="1"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Most partitioning methods are distance-based.</a:t>
            </a:r>
            <a:endParaRPr b="0"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lang="en-US" sz="1800"/>
              <a:t>Given k, this approach creates initial partitioning and then uses </a:t>
            </a:r>
            <a:r>
              <a:rPr i="0" lang="en-US" sz="1800" u="none" strike="noStrike">
                <a:latin typeface="Tahoma"/>
                <a:ea typeface="Tahoma"/>
                <a:cs typeface="Tahoma"/>
                <a:sym typeface="Tahoma"/>
              </a:rPr>
              <a:t>Iterative relocation technique to improve it.</a:t>
            </a:r>
            <a:endParaRPr i="0" sz="1800" u="none" strike="noStrike">
              <a:latin typeface="Tahoma"/>
              <a:ea typeface="Tahoma"/>
              <a:cs typeface="Tahoma"/>
              <a:sym typeface="Tahoma"/>
            </a:endParaRPr>
          </a:p>
          <a:p>
            <a:pPr indent="-228600" lvl="0" marL="457200" rtl="0" algn="l">
              <a:lnSpc>
                <a:spcPct val="100000"/>
              </a:lnSpc>
              <a:spcBef>
                <a:spcPts val="560"/>
              </a:spcBef>
              <a:spcAft>
                <a:spcPts val="0"/>
              </a:spcAft>
              <a:buSzPts val="1680"/>
              <a:buNone/>
            </a:pPr>
            <a:r>
              <a:t/>
            </a:r>
            <a:endParaRPr sz="1800">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The general criterion of a good partitioning is that objects in the same cluster are “close” or related to each other, whereas objects in different clusters are “far apart” or very different .</a:t>
            </a:r>
            <a:endParaRPr b="0" i="0" sz="1800" u="none" strike="noStrike">
              <a:latin typeface="Tahoma"/>
              <a:ea typeface="Tahoma"/>
              <a:cs typeface="Tahoma"/>
              <a:sym typeface="Tahoma"/>
            </a:endParaRPr>
          </a:p>
          <a:p>
            <a:pPr indent="-342900" lvl="0" marL="457200" rtl="0" algn="l">
              <a:lnSpc>
                <a:spcPct val="100000"/>
              </a:lnSpc>
              <a:spcBef>
                <a:spcPts val="560"/>
              </a:spcBef>
              <a:spcAft>
                <a:spcPts val="0"/>
              </a:spcAft>
              <a:buSzPts val="1800"/>
              <a:buChar char="■"/>
            </a:pPr>
            <a:r>
              <a:rPr lang="en-US" sz="1800"/>
              <a:t> </a:t>
            </a:r>
            <a:r>
              <a:rPr b="0" i="0" lang="en-US" sz="1800" u="none" cap="none" strike="noStrike">
                <a:solidFill>
                  <a:schemeClr val="dk1"/>
                </a:solidFill>
                <a:latin typeface="Tahoma"/>
                <a:ea typeface="Tahoma"/>
                <a:cs typeface="Tahoma"/>
                <a:sym typeface="Tahoma"/>
              </a:rPr>
              <a:t>Typical methods: k-means, k-medoids, CLARANS</a:t>
            </a:r>
            <a:endParaRPr sz="1800">
              <a:latin typeface="Tahoma"/>
              <a:ea typeface="Tahoma"/>
              <a:cs typeface="Tahoma"/>
              <a:sym typeface="Tahoma"/>
            </a:endParaRPr>
          </a:p>
          <a:p>
            <a:pPr indent="-274320" lvl="0" marL="342900" marR="0" rtl="0" algn="l">
              <a:lnSpc>
                <a:spcPct val="100000"/>
              </a:lnSpc>
              <a:spcBef>
                <a:spcPts val="360"/>
              </a:spcBef>
              <a:spcAft>
                <a:spcPts val="0"/>
              </a:spcAft>
              <a:buClr>
                <a:schemeClr val="folHlink"/>
              </a:buClr>
              <a:buSzPts val="1080"/>
              <a:buFont typeface="Noto Sans Symbols"/>
              <a:buNone/>
            </a:pPr>
            <a:r>
              <a:t/>
            </a:r>
            <a:endParaRPr b="0" i="0" sz="18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0"/>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 DBSCAN</a:t>
            </a:r>
            <a:endParaRPr/>
          </a:p>
        </p:txBody>
      </p:sp>
      <p:pic>
        <p:nvPicPr>
          <p:cNvPr id="964" name="Google Shape;964;p70"/>
          <p:cNvPicPr preferRelativeResize="0"/>
          <p:nvPr/>
        </p:nvPicPr>
        <p:blipFill rotWithShape="1">
          <a:blip r:embed="rId3">
            <a:alphaModFix/>
          </a:blip>
          <a:srcRect b="0" l="0" r="0" t="0"/>
          <a:stretch/>
        </p:blipFill>
        <p:spPr>
          <a:xfrm>
            <a:off x="261258" y="1301426"/>
            <a:ext cx="2066925" cy="2762250"/>
          </a:xfrm>
          <a:prstGeom prst="rect">
            <a:avLst/>
          </a:prstGeom>
          <a:noFill/>
          <a:ln>
            <a:noFill/>
          </a:ln>
        </p:spPr>
      </p:pic>
      <p:sp>
        <p:nvSpPr>
          <p:cNvPr id="965" name="Google Shape;965;p70"/>
          <p:cNvSpPr txBox="1"/>
          <p:nvPr/>
        </p:nvSpPr>
        <p:spPr>
          <a:xfrm>
            <a:off x="2649894" y="1397520"/>
            <a:ext cx="339634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Find clusters using DBSCAN</a:t>
            </a:r>
            <a:endParaRPr b="1" i="0" sz="1800" u="none" cap="none" strike="noStrike">
              <a:solidFill>
                <a:srgbClr val="000000"/>
              </a:solidFill>
              <a:latin typeface="Arial"/>
              <a:ea typeface="Arial"/>
              <a:cs typeface="Arial"/>
              <a:sym typeface="Arial"/>
            </a:endParaRPr>
          </a:p>
        </p:txBody>
      </p:sp>
      <p:sp>
        <p:nvSpPr>
          <p:cNvPr id="966" name="Google Shape;966;p70"/>
          <p:cNvSpPr txBox="1"/>
          <p:nvPr/>
        </p:nvSpPr>
        <p:spPr>
          <a:xfrm>
            <a:off x="3571389" y="2533002"/>
            <a:ext cx="432940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Step1 : Find distance matrix</a:t>
            </a:r>
            <a:endParaRPr b="1" i="0" sz="2000" u="none" cap="none" strike="noStrike">
              <a:solidFill>
                <a:srgbClr val="000000"/>
              </a:solidFill>
              <a:latin typeface="Arial"/>
              <a:ea typeface="Arial"/>
              <a:cs typeface="Arial"/>
              <a:sym typeface="Arial"/>
            </a:endParaRPr>
          </a:p>
        </p:txBody>
      </p:sp>
      <p:pic>
        <p:nvPicPr>
          <p:cNvPr id="967" name="Google Shape;967;p70"/>
          <p:cNvPicPr preferRelativeResize="0"/>
          <p:nvPr/>
        </p:nvPicPr>
        <p:blipFill rotWithShape="1">
          <a:blip r:embed="rId4">
            <a:alphaModFix/>
          </a:blip>
          <a:srcRect b="0" l="0" r="0" t="0"/>
          <a:stretch/>
        </p:blipFill>
        <p:spPr>
          <a:xfrm>
            <a:off x="2328183" y="3309254"/>
            <a:ext cx="6815817" cy="3136165"/>
          </a:xfrm>
          <a:prstGeom prst="rect">
            <a:avLst/>
          </a:prstGeom>
          <a:noFill/>
          <a:ln>
            <a:noFill/>
          </a:ln>
        </p:spPr>
      </p:pic>
      <p:sp>
        <p:nvSpPr>
          <p:cNvPr id="968" name="Google Shape;968;p70"/>
          <p:cNvSpPr txBox="1"/>
          <p:nvPr/>
        </p:nvSpPr>
        <p:spPr>
          <a:xfrm>
            <a:off x="6046237" y="1397520"/>
            <a:ext cx="27058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Є =2, MinPts=2</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67"/>
                                        </p:tgtEl>
                                        <p:attrNameLst>
                                          <p:attrName>style.visibility</p:attrName>
                                        </p:attrNameLst>
                                      </p:cBhvr>
                                      <p:to>
                                        <p:strVal val="visible"/>
                                      </p:to>
                                    </p:set>
                                    <p:anim calcmode="lin" valueType="num">
                                      <p:cBhvr additive="base">
                                        <p:cTn dur="500"/>
                                        <p:tgtEl>
                                          <p:spTgt spid="9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1"/>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 DBSCAN</a:t>
            </a:r>
            <a:endParaRPr/>
          </a:p>
        </p:txBody>
      </p:sp>
      <p:pic>
        <p:nvPicPr>
          <p:cNvPr id="974" name="Google Shape;974;p71"/>
          <p:cNvPicPr preferRelativeResize="0"/>
          <p:nvPr/>
        </p:nvPicPr>
        <p:blipFill rotWithShape="1">
          <a:blip r:embed="rId3">
            <a:alphaModFix/>
          </a:blip>
          <a:srcRect b="0" l="0" r="0" t="0"/>
          <a:stretch/>
        </p:blipFill>
        <p:spPr>
          <a:xfrm>
            <a:off x="98166" y="1861668"/>
            <a:ext cx="6815817" cy="3136165"/>
          </a:xfrm>
          <a:prstGeom prst="rect">
            <a:avLst/>
          </a:prstGeom>
          <a:noFill/>
          <a:ln>
            <a:noFill/>
          </a:ln>
        </p:spPr>
      </p:pic>
      <p:sp>
        <p:nvSpPr>
          <p:cNvPr id="975" name="Google Shape;975;p71"/>
          <p:cNvSpPr txBox="1"/>
          <p:nvPr/>
        </p:nvSpPr>
        <p:spPr>
          <a:xfrm>
            <a:off x="98166" y="1273911"/>
            <a:ext cx="69411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Step2 : Find which data points are core points</a:t>
            </a:r>
            <a:endParaRPr b="1" i="0" sz="2000" u="none" cap="none" strike="noStrike">
              <a:solidFill>
                <a:srgbClr val="000000"/>
              </a:solidFill>
              <a:latin typeface="Arial"/>
              <a:ea typeface="Arial"/>
              <a:cs typeface="Arial"/>
              <a:sym typeface="Arial"/>
            </a:endParaRPr>
          </a:p>
        </p:txBody>
      </p:sp>
      <p:sp>
        <p:nvSpPr>
          <p:cNvPr id="976" name="Google Shape;976;p71"/>
          <p:cNvSpPr txBox="1"/>
          <p:nvPr/>
        </p:nvSpPr>
        <p:spPr>
          <a:xfrm>
            <a:off x="6046237" y="1377621"/>
            <a:ext cx="27058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Є =2, MinPts=2</a:t>
            </a:r>
            <a:endParaRPr b="0" i="0" sz="1400" u="none" cap="none" strike="noStrike">
              <a:solidFill>
                <a:srgbClr val="000000"/>
              </a:solidFill>
              <a:latin typeface="Arial"/>
              <a:ea typeface="Arial"/>
              <a:cs typeface="Arial"/>
              <a:sym typeface="Arial"/>
            </a:endParaRPr>
          </a:p>
        </p:txBody>
      </p:sp>
      <p:sp>
        <p:nvSpPr>
          <p:cNvPr id="977" name="Google Shape;977;p71"/>
          <p:cNvSpPr txBox="1"/>
          <p:nvPr/>
        </p:nvSpPr>
        <p:spPr>
          <a:xfrm>
            <a:off x="55983" y="6169223"/>
            <a:ext cx="86961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 no. of data points in the </a:t>
            </a:r>
            <a:r>
              <a:rPr b="0" i="0" lang="en-US" sz="1400" u="none" cap="none" strike="noStrike">
                <a:solidFill>
                  <a:srgbClr val="000000"/>
                </a:solidFill>
                <a:latin typeface="Tahoma"/>
                <a:ea typeface="Tahoma"/>
                <a:cs typeface="Tahoma"/>
                <a:sym typeface="Tahoma"/>
              </a:rPr>
              <a:t>Є-neighbourhood of A1= 1(A1 itself) . &lt; MinPts   . Hence A1 is not a core point</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78" name="Google Shape;978;p71"/>
          <p:cNvSpPr txBox="1"/>
          <p:nvPr/>
        </p:nvSpPr>
        <p:spPr>
          <a:xfrm>
            <a:off x="970384" y="4997082"/>
            <a:ext cx="531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A1</a:t>
            </a:r>
            <a:endParaRPr b="0" i="0" sz="1400" u="none" cap="none" strike="noStrike">
              <a:solidFill>
                <a:srgbClr val="FF0000"/>
              </a:solidFill>
              <a:latin typeface="Arial"/>
              <a:ea typeface="Arial"/>
              <a:cs typeface="Arial"/>
              <a:sym typeface="Arial"/>
            </a:endParaRPr>
          </a:p>
        </p:txBody>
      </p:sp>
      <p:sp>
        <p:nvSpPr>
          <p:cNvPr id="979" name="Google Shape;979;p71"/>
          <p:cNvSpPr txBox="1"/>
          <p:nvPr/>
        </p:nvSpPr>
        <p:spPr>
          <a:xfrm>
            <a:off x="2540843" y="4996332"/>
            <a:ext cx="5319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A3,A5,A6</a:t>
            </a:r>
            <a:endParaRPr b="0" i="0" sz="1400" u="none" cap="none" strike="noStrike">
              <a:solidFill>
                <a:srgbClr val="FF0000"/>
              </a:solidFill>
              <a:latin typeface="Arial"/>
              <a:ea typeface="Arial"/>
              <a:cs typeface="Arial"/>
              <a:sym typeface="Arial"/>
            </a:endParaRPr>
          </a:p>
        </p:txBody>
      </p:sp>
      <p:sp>
        <p:nvSpPr>
          <p:cNvPr id="980" name="Google Shape;980;p71"/>
          <p:cNvSpPr txBox="1"/>
          <p:nvPr/>
        </p:nvSpPr>
        <p:spPr>
          <a:xfrm>
            <a:off x="1668625" y="4994105"/>
            <a:ext cx="531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A2</a:t>
            </a:r>
            <a:endParaRPr b="0" i="0" sz="1400" u="none" cap="none" strike="noStrike">
              <a:solidFill>
                <a:srgbClr val="FF0000"/>
              </a:solidFill>
              <a:latin typeface="Arial"/>
              <a:ea typeface="Arial"/>
              <a:cs typeface="Arial"/>
              <a:sym typeface="Arial"/>
            </a:endParaRPr>
          </a:p>
        </p:txBody>
      </p:sp>
      <p:sp>
        <p:nvSpPr>
          <p:cNvPr id="981" name="Google Shape;981;p71"/>
          <p:cNvSpPr txBox="1"/>
          <p:nvPr/>
        </p:nvSpPr>
        <p:spPr>
          <a:xfrm>
            <a:off x="5589036" y="5030089"/>
            <a:ext cx="531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A7</a:t>
            </a:r>
            <a:endParaRPr b="0" i="0" sz="1400" u="none" cap="none" strike="noStrike">
              <a:solidFill>
                <a:srgbClr val="FF0000"/>
              </a:solidFill>
              <a:latin typeface="Arial"/>
              <a:ea typeface="Arial"/>
              <a:cs typeface="Arial"/>
              <a:sym typeface="Arial"/>
            </a:endParaRPr>
          </a:p>
        </p:txBody>
      </p:sp>
      <p:sp>
        <p:nvSpPr>
          <p:cNvPr id="982" name="Google Shape;982;p71"/>
          <p:cNvSpPr txBox="1"/>
          <p:nvPr/>
        </p:nvSpPr>
        <p:spPr>
          <a:xfrm>
            <a:off x="3302793" y="5009898"/>
            <a:ext cx="53184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A4,A8</a:t>
            </a:r>
            <a:endParaRPr b="0" i="0" sz="1400" u="none" cap="none" strike="noStrike">
              <a:solidFill>
                <a:srgbClr val="FF0000"/>
              </a:solidFill>
              <a:latin typeface="Arial"/>
              <a:ea typeface="Arial"/>
              <a:cs typeface="Arial"/>
              <a:sym typeface="Arial"/>
            </a:endParaRPr>
          </a:p>
        </p:txBody>
      </p:sp>
      <p:sp>
        <p:nvSpPr>
          <p:cNvPr id="983" name="Google Shape;983;p71"/>
          <p:cNvSpPr txBox="1"/>
          <p:nvPr/>
        </p:nvSpPr>
        <p:spPr>
          <a:xfrm>
            <a:off x="4040154" y="5008750"/>
            <a:ext cx="53184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A3,A5,A6</a:t>
            </a:r>
            <a:endParaRPr b="0" i="0" sz="1400" u="none" cap="none" strike="noStrike">
              <a:solidFill>
                <a:srgbClr val="FF0000"/>
              </a:solidFill>
              <a:latin typeface="Arial"/>
              <a:ea typeface="Arial"/>
              <a:cs typeface="Arial"/>
              <a:sym typeface="Arial"/>
            </a:endParaRPr>
          </a:p>
        </p:txBody>
      </p:sp>
      <p:sp>
        <p:nvSpPr>
          <p:cNvPr id="984" name="Google Shape;984;p71"/>
          <p:cNvSpPr txBox="1"/>
          <p:nvPr/>
        </p:nvSpPr>
        <p:spPr>
          <a:xfrm>
            <a:off x="4860810" y="4994105"/>
            <a:ext cx="5319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A3,A5,A6</a:t>
            </a:r>
            <a:endParaRPr b="0" i="0" sz="1400" u="none" cap="none" strike="noStrike">
              <a:solidFill>
                <a:srgbClr val="FF0000"/>
              </a:solidFill>
              <a:latin typeface="Arial"/>
              <a:ea typeface="Arial"/>
              <a:cs typeface="Arial"/>
              <a:sym typeface="Arial"/>
            </a:endParaRPr>
          </a:p>
        </p:txBody>
      </p:sp>
      <p:sp>
        <p:nvSpPr>
          <p:cNvPr id="985" name="Google Shape;985;p71"/>
          <p:cNvSpPr txBox="1"/>
          <p:nvPr/>
        </p:nvSpPr>
        <p:spPr>
          <a:xfrm>
            <a:off x="6279500" y="4957159"/>
            <a:ext cx="53184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A4,A8</a:t>
            </a:r>
            <a:endParaRPr b="0" i="0" sz="1400" u="none" cap="none" strike="noStrike">
              <a:solidFill>
                <a:srgbClr val="FF0000"/>
              </a:solidFill>
              <a:latin typeface="Arial"/>
              <a:ea typeface="Arial"/>
              <a:cs typeface="Arial"/>
              <a:sym typeface="Arial"/>
            </a:endParaRPr>
          </a:p>
        </p:txBody>
      </p:sp>
      <p:sp>
        <p:nvSpPr>
          <p:cNvPr id="986" name="Google Shape;986;p71"/>
          <p:cNvSpPr txBox="1"/>
          <p:nvPr/>
        </p:nvSpPr>
        <p:spPr>
          <a:xfrm>
            <a:off x="98166" y="5085194"/>
            <a:ext cx="87221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ahoma"/>
                <a:ea typeface="Tahoma"/>
                <a:cs typeface="Tahoma"/>
                <a:sym typeface="Tahoma"/>
              </a:rPr>
              <a:t>Є-neighborhood</a:t>
            </a:r>
            <a:endParaRPr b="0" i="0" sz="1400" u="none" cap="none" strike="noStrike">
              <a:solidFill>
                <a:srgbClr val="FF0000"/>
              </a:solidFill>
              <a:latin typeface="Arial"/>
              <a:ea typeface="Arial"/>
              <a:cs typeface="Arial"/>
              <a:sym typeface="Arial"/>
            </a:endParaRPr>
          </a:p>
        </p:txBody>
      </p:sp>
      <p:sp>
        <p:nvSpPr>
          <p:cNvPr id="987" name="Google Shape;987;p71"/>
          <p:cNvSpPr txBox="1"/>
          <p:nvPr/>
        </p:nvSpPr>
        <p:spPr>
          <a:xfrm>
            <a:off x="7109927" y="2013256"/>
            <a:ext cx="19359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Cluster1={A3,A5,A6}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Cluster2={A4,A8}</a:t>
            </a:r>
            <a:endParaRPr b="0" i="0" sz="1400" u="none" cap="none" strike="noStrike">
              <a:solidFill>
                <a:srgbClr val="000000"/>
              </a:solidFill>
              <a:latin typeface="Arial"/>
              <a:ea typeface="Arial"/>
              <a:cs typeface="Arial"/>
              <a:sym typeface="Arial"/>
            </a:endParaRPr>
          </a:p>
        </p:txBody>
      </p:sp>
      <p:sp>
        <p:nvSpPr>
          <p:cNvPr id="988" name="Google Shape;988;p71"/>
          <p:cNvSpPr txBox="1"/>
          <p:nvPr/>
        </p:nvSpPr>
        <p:spPr>
          <a:xfrm>
            <a:off x="970384" y="4994105"/>
            <a:ext cx="531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A1</a:t>
            </a:r>
            <a:endParaRPr b="0" i="0" sz="1400" u="none" cap="none" strike="noStrike">
              <a:solidFill>
                <a:srgbClr val="FF0000"/>
              </a:solidFill>
              <a:latin typeface="Arial"/>
              <a:ea typeface="Arial"/>
              <a:cs typeface="Arial"/>
              <a:sym typeface="Arial"/>
            </a:endParaRPr>
          </a:p>
        </p:txBody>
      </p:sp>
      <p:sp>
        <p:nvSpPr>
          <p:cNvPr id="989" name="Google Shape;989;p71"/>
          <p:cNvSpPr txBox="1"/>
          <p:nvPr/>
        </p:nvSpPr>
        <p:spPr>
          <a:xfrm>
            <a:off x="98166" y="5082217"/>
            <a:ext cx="87221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ahoma"/>
                <a:ea typeface="Tahoma"/>
                <a:cs typeface="Tahoma"/>
                <a:sym typeface="Tahoma"/>
              </a:rPr>
              <a:t>Є-neighborhood</a:t>
            </a:r>
            <a:endParaRPr b="0" i="0" sz="1400" u="none" cap="none" strike="noStrike">
              <a:solidFill>
                <a:srgbClr val="FF0000"/>
              </a:solidFill>
              <a:latin typeface="Arial"/>
              <a:ea typeface="Arial"/>
              <a:cs typeface="Arial"/>
              <a:sym typeface="Arial"/>
            </a:endParaRPr>
          </a:p>
        </p:txBody>
      </p:sp>
      <p:sp>
        <p:nvSpPr>
          <p:cNvPr id="990" name="Google Shape;990;p71"/>
          <p:cNvSpPr txBox="1"/>
          <p:nvPr/>
        </p:nvSpPr>
        <p:spPr>
          <a:xfrm>
            <a:off x="7109927" y="2659224"/>
            <a:ext cx="19359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A1,A2,A7 are outliers</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2"/>
          <p:cNvSpPr txBox="1"/>
          <p:nvPr>
            <p:ph type="title"/>
          </p:nvPr>
        </p:nvSpPr>
        <p:spPr>
          <a:xfrm>
            <a:off x="609600" y="381000"/>
            <a:ext cx="77931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 DBSCAN</a:t>
            </a:r>
            <a:endParaRPr/>
          </a:p>
        </p:txBody>
      </p:sp>
      <p:sp>
        <p:nvSpPr>
          <p:cNvPr id="996" name="Google Shape;996;p72"/>
          <p:cNvSpPr txBox="1"/>
          <p:nvPr/>
        </p:nvSpPr>
        <p:spPr>
          <a:xfrm>
            <a:off x="75520" y="1312882"/>
            <a:ext cx="339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Find clusters using DBSCAN</a:t>
            </a:r>
            <a:endParaRPr b="1" i="0" sz="1800" u="none" cap="none" strike="noStrike">
              <a:solidFill>
                <a:srgbClr val="000000"/>
              </a:solidFill>
              <a:latin typeface="Arial"/>
              <a:ea typeface="Arial"/>
              <a:cs typeface="Arial"/>
              <a:sym typeface="Arial"/>
            </a:endParaRPr>
          </a:p>
        </p:txBody>
      </p:sp>
      <p:sp>
        <p:nvSpPr>
          <p:cNvPr id="997" name="Google Shape;997;p72"/>
          <p:cNvSpPr txBox="1"/>
          <p:nvPr/>
        </p:nvSpPr>
        <p:spPr>
          <a:xfrm>
            <a:off x="161453" y="4375900"/>
            <a:ext cx="8613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Find which data points are core points, Boundary points and Outliers.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pic>
        <p:nvPicPr>
          <p:cNvPr id="998" name="Google Shape;998;p72"/>
          <p:cNvPicPr preferRelativeResize="0"/>
          <p:nvPr/>
        </p:nvPicPr>
        <p:blipFill rotWithShape="1">
          <a:blip r:embed="rId3">
            <a:alphaModFix/>
          </a:blip>
          <a:srcRect b="0" l="0" r="0" t="0"/>
          <a:stretch/>
        </p:blipFill>
        <p:spPr>
          <a:xfrm>
            <a:off x="161438" y="1778394"/>
            <a:ext cx="5667375" cy="2009775"/>
          </a:xfrm>
          <a:prstGeom prst="rect">
            <a:avLst/>
          </a:prstGeom>
          <a:noFill/>
          <a:ln>
            <a:noFill/>
          </a:ln>
        </p:spPr>
      </p:pic>
      <p:sp>
        <p:nvSpPr>
          <p:cNvPr id="999" name="Google Shape;999;p72"/>
          <p:cNvSpPr txBox="1"/>
          <p:nvPr/>
        </p:nvSpPr>
        <p:spPr>
          <a:xfrm>
            <a:off x="3546070" y="1312882"/>
            <a:ext cx="2706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Є =2, MinPts=3</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3"/>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 DBSCAN</a:t>
            </a:r>
            <a:endParaRPr/>
          </a:p>
        </p:txBody>
      </p:sp>
      <p:sp>
        <p:nvSpPr>
          <p:cNvPr id="1005" name="Google Shape;1005;p73"/>
          <p:cNvSpPr txBox="1"/>
          <p:nvPr/>
        </p:nvSpPr>
        <p:spPr>
          <a:xfrm>
            <a:off x="75520" y="1312882"/>
            <a:ext cx="339634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Find clusters using DBSCAN</a:t>
            </a:r>
            <a:endParaRPr b="1" i="0" sz="1800" u="none" cap="none" strike="noStrike">
              <a:solidFill>
                <a:srgbClr val="000000"/>
              </a:solidFill>
              <a:latin typeface="Arial"/>
              <a:ea typeface="Arial"/>
              <a:cs typeface="Arial"/>
              <a:sym typeface="Arial"/>
            </a:endParaRPr>
          </a:p>
        </p:txBody>
      </p:sp>
      <p:sp>
        <p:nvSpPr>
          <p:cNvPr id="1006" name="Google Shape;1006;p73"/>
          <p:cNvSpPr txBox="1"/>
          <p:nvPr/>
        </p:nvSpPr>
        <p:spPr>
          <a:xfrm>
            <a:off x="161450" y="4375900"/>
            <a:ext cx="89826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Find which data points are core points, Boundary Points and Outliers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pic>
        <p:nvPicPr>
          <p:cNvPr id="1007" name="Google Shape;1007;p73"/>
          <p:cNvPicPr preferRelativeResize="0"/>
          <p:nvPr/>
        </p:nvPicPr>
        <p:blipFill rotWithShape="1">
          <a:blip r:embed="rId3">
            <a:alphaModFix/>
          </a:blip>
          <a:srcRect b="0" l="0" r="0" t="0"/>
          <a:stretch/>
        </p:blipFill>
        <p:spPr>
          <a:xfrm>
            <a:off x="161438" y="1778394"/>
            <a:ext cx="5667375" cy="2009775"/>
          </a:xfrm>
          <a:prstGeom prst="rect">
            <a:avLst/>
          </a:prstGeom>
          <a:noFill/>
          <a:ln>
            <a:noFill/>
          </a:ln>
        </p:spPr>
      </p:pic>
      <p:sp>
        <p:nvSpPr>
          <p:cNvPr id="1008" name="Google Shape;1008;p73"/>
          <p:cNvSpPr txBox="1"/>
          <p:nvPr/>
        </p:nvSpPr>
        <p:spPr>
          <a:xfrm>
            <a:off x="3546070" y="1312882"/>
            <a:ext cx="27058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Є =2, MinPts=3</a:t>
            </a:r>
            <a:endParaRPr b="0" i="0" sz="1400" u="none" cap="none" strike="noStrike">
              <a:solidFill>
                <a:srgbClr val="000000"/>
              </a:solidFill>
              <a:latin typeface="Arial"/>
              <a:ea typeface="Arial"/>
              <a:cs typeface="Arial"/>
              <a:sym typeface="Arial"/>
            </a:endParaRPr>
          </a:p>
        </p:txBody>
      </p:sp>
      <p:sp>
        <p:nvSpPr>
          <p:cNvPr id="1009" name="Google Shape;1009;p73"/>
          <p:cNvSpPr txBox="1"/>
          <p:nvPr/>
        </p:nvSpPr>
        <p:spPr>
          <a:xfrm>
            <a:off x="1939214" y="3790454"/>
            <a:ext cx="531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A,B</a:t>
            </a:r>
            <a:endParaRPr b="0" i="0" sz="1400" u="none" cap="none" strike="noStrike">
              <a:solidFill>
                <a:srgbClr val="FF0000"/>
              </a:solidFill>
              <a:latin typeface="Arial"/>
              <a:ea typeface="Arial"/>
              <a:cs typeface="Arial"/>
              <a:sym typeface="Arial"/>
            </a:endParaRPr>
          </a:p>
        </p:txBody>
      </p:sp>
      <p:sp>
        <p:nvSpPr>
          <p:cNvPr id="1010" name="Google Shape;1010;p73"/>
          <p:cNvSpPr txBox="1"/>
          <p:nvPr/>
        </p:nvSpPr>
        <p:spPr>
          <a:xfrm>
            <a:off x="3517036" y="3806247"/>
            <a:ext cx="7124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D,E,F</a:t>
            </a:r>
            <a:endParaRPr b="0" i="0" sz="1400" u="none" cap="none" strike="noStrike">
              <a:solidFill>
                <a:srgbClr val="FF0000"/>
              </a:solidFill>
              <a:latin typeface="Arial"/>
              <a:ea typeface="Arial"/>
              <a:cs typeface="Arial"/>
              <a:sym typeface="Arial"/>
            </a:endParaRPr>
          </a:p>
        </p:txBody>
      </p:sp>
      <p:sp>
        <p:nvSpPr>
          <p:cNvPr id="1011" name="Google Shape;1011;p73"/>
          <p:cNvSpPr txBox="1"/>
          <p:nvPr/>
        </p:nvSpPr>
        <p:spPr>
          <a:xfrm>
            <a:off x="2767352" y="3785200"/>
            <a:ext cx="531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C,E</a:t>
            </a:r>
            <a:endParaRPr b="0" i="0" sz="1400" u="none" cap="none" strike="noStrike">
              <a:solidFill>
                <a:srgbClr val="FF0000"/>
              </a:solidFill>
              <a:latin typeface="Arial"/>
              <a:ea typeface="Arial"/>
              <a:cs typeface="Arial"/>
              <a:sym typeface="Arial"/>
            </a:endParaRPr>
          </a:p>
        </p:txBody>
      </p:sp>
      <p:sp>
        <p:nvSpPr>
          <p:cNvPr id="1012" name="Google Shape;1012;p73"/>
          <p:cNvSpPr txBox="1"/>
          <p:nvPr/>
        </p:nvSpPr>
        <p:spPr>
          <a:xfrm>
            <a:off x="4229446" y="3806247"/>
            <a:ext cx="92511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C,D,E,F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1013" name="Google Shape;1013;p73"/>
          <p:cNvSpPr txBox="1"/>
          <p:nvPr/>
        </p:nvSpPr>
        <p:spPr>
          <a:xfrm>
            <a:off x="1091687" y="3790454"/>
            <a:ext cx="531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A,B</a:t>
            </a:r>
            <a:endParaRPr b="0" i="0" sz="1400" u="none" cap="none" strike="noStrike">
              <a:solidFill>
                <a:srgbClr val="FF0000"/>
              </a:solidFill>
              <a:latin typeface="Arial"/>
              <a:ea typeface="Arial"/>
              <a:cs typeface="Arial"/>
              <a:sym typeface="Arial"/>
            </a:endParaRPr>
          </a:p>
        </p:txBody>
      </p:sp>
      <p:sp>
        <p:nvSpPr>
          <p:cNvPr id="1014" name="Google Shape;1014;p73"/>
          <p:cNvSpPr txBox="1"/>
          <p:nvPr/>
        </p:nvSpPr>
        <p:spPr>
          <a:xfrm>
            <a:off x="-28816" y="3852414"/>
            <a:ext cx="13107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ahoma"/>
                <a:ea typeface="Tahoma"/>
                <a:cs typeface="Tahoma"/>
                <a:sym typeface="Tahoma"/>
              </a:rPr>
              <a:t>Є-neighborhood</a:t>
            </a:r>
            <a:endParaRPr b="0" i="0" sz="1400" u="none" cap="none" strike="noStrike">
              <a:solidFill>
                <a:srgbClr val="FF0000"/>
              </a:solidFill>
              <a:latin typeface="Arial"/>
              <a:ea typeface="Arial"/>
              <a:cs typeface="Arial"/>
              <a:sym typeface="Arial"/>
            </a:endParaRPr>
          </a:p>
        </p:txBody>
      </p:sp>
      <p:sp>
        <p:nvSpPr>
          <p:cNvPr id="1015" name="Google Shape;1015;p73"/>
          <p:cNvSpPr txBox="1"/>
          <p:nvPr/>
        </p:nvSpPr>
        <p:spPr>
          <a:xfrm>
            <a:off x="5017711" y="3785200"/>
            <a:ext cx="92511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D,E,F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1016" name="Google Shape;1016;p73"/>
          <p:cNvSpPr txBox="1"/>
          <p:nvPr/>
        </p:nvSpPr>
        <p:spPr>
          <a:xfrm>
            <a:off x="1941348" y="3790454"/>
            <a:ext cx="531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A,B</a:t>
            </a:r>
            <a:endParaRPr b="0" i="0" sz="1400" u="none" cap="none" strike="noStrike">
              <a:solidFill>
                <a:srgbClr val="FF0000"/>
              </a:solidFill>
              <a:latin typeface="Arial"/>
              <a:ea typeface="Arial"/>
              <a:cs typeface="Arial"/>
              <a:sym typeface="Arial"/>
            </a:endParaRPr>
          </a:p>
        </p:txBody>
      </p:sp>
      <p:sp>
        <p:nvSpPr>
          <p:cNvPr id="1017" name="Google Shape;1017;p73"/>
          <p:cNvSpPr txBox="1"/>
          <p:nvPr/>
        </p:nvSpPr>
        <p:spPr>
          <a:xfrm>
            <a:off x="2769486" y="3785200"/>
            <a:ext cx="531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C,E</a:t>
            </a:r>
            <a:endParaRPr b="0" i="0" sz="1400" u="none" cap="none" strike="noStrike">
              <a:solidFill>
                <a:srgbClr val="FF0000"/>
              </a:solidFill>
              <a:latin typeface="Arial"/>
              <a:ea typeface="Arial"/>
              <a:cs typeface="Arial"/>
              <a:sym typeface="Arial"/>
            </a:endParaRPr>
          </a:p>
        </p:txBody>
      </p:sp>
      <p:sp>
        <p:nvSpPr>
          <p:cNvPr id="1018" name="Google Shape;1018;p73"/>
          <p:cNvSpPr txBox="1"/>
          <p:nvPr/>
        </p:nvSpPr>
        <p:spPr>
          <a:xfrm>
            <a:off x="1093821" y="3790454"/>
            <a:ext cx="5318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A,B</a:t>
            </a:r>
            <a:endParaRPr b="0" i="0" sz="1400" u="none" cap="none" strike="noStrike">
              <a:solidFill>
                <a:srgbClr val="FF0000"/>
              </a:solidFill>
              <a:latin typeface="Arial"/>
              <a:ea typeface="Arial"/>
              <a:cs typeface="Arial"/>
              <a:sym typeface="Arial"/>
            </a:endParaRPr>
          </a:p>
        </p:txBody>
      </p:sp>
      <p:sp>
        <p:nvSpPr>
          <p:cNvPr id="1019" name="Google Shape;1019;p73"/>
          <p:cNvSpPr txBox="1"/>
          <p:nvPr/>
        </p:nvSpPr>
        <p:spPr>
          <a:xfrm>
            <a:off x="1281940" y="4945224"/>
            <a:ext cx="582059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 and F are core points.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and B are outliers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 is Boundary point as it is in </a:t>
            </a:r>
            <a:r>
              <a:rPr b="0" i="0" lang="en-US" sz="1400" u="none" cap="none" strike="noStrike">
                <a:solidFill>
                  <a:srgbClr val="FF0000"/>
                </a:solidFill>
                <a:latin typeface="Tahoma"/>
                <a:ea typeface="Tahoma"/>
                <a:cs typeface="Tahoma"/>
                <a:sym typeface="Tahoma"/>
              </a:rPr>
              <a:t>Є-neighborhood of core point E</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9"/>
                                        </p:tgtEl>
                                        <p:attrNameLst>
                                          <p:attrName>style.visibility</p:attrName>
                                        </p:attrNameLst>
                                      </p:cBhvr>
                                      <p:to>
                                        <p:strVal val="visible"/>
                                      </p:to>
                                    </p:set>
                                    <p:anim calcmode="lin" valueType="num">
                                      <p:cBhvr additive="base">
                                        <p:cTn dur="500"/>
                                        <p:tgtEl>
                                          <p:spTgt spid="10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74"/>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Self Learning</a:t>
            </a:r>
            <a:endParaRPr/>
          </a:p>
        </p:txBody>
      </p:sp>
      <p:sp>
        <p:nvSpPr>
          <p:cNvPr id="1025" name="Google Shape;1025;p74"/>
          <p:cNvSpPr txBox="1"/>
          <p:nvPr>
            <p:ph idx="1" type="body"/>
          </p:nvPr>
        </p:nvSpPr>
        <p:spPr>
          <a:xfrm>
            <a:off x="380999" y="1371600"/>
            <a:ext cx="8324461" cy="5105400"/>
          </a:xfrm>
          <a:prstGeom prst="rect">
            <a:avLst/>
          </a:prstGeom>
          <a:noFill/>
          <a:ln>
            <a:noFill/>
          </a:ln>
        </p:spPr>
        <p:txBody>
          <a:bodyPr anchorCtr="0" anchor="t" bIns="91425" lIns="91425" spcFirstLastPara="1" rIns="91425" wrap="square" tIns="91425">
            <a:noAutofit/>
          </a:bodyPr>
          <a:lstStyle/>
          <a:p>
            <a:pPr indent="-335280" lvl="0" marL="457200" marR="0" rtl="0" algn="l">
              <a:lnSpc>
                <a:spcPct val="100000"/>
              </a:lnSpc>
              <a:spcBef>
                <a:spcPts val="560"/>
              </a:spcBef>
              <a:spcAft>
                <a:spcPts val="0"/>
              </a:spcAft>
              <a:buClr>
                <a:schemeClr val="folHlink"/>
              </a:buClr>
              <a:buSzPts val="1680"/>
              <a:buFont typeface="Noto Sans Symbols"/>
              <a:buChar char="■"/>
            </a:pPr>
            <a:r>
              <a:rPr lang="en-US"/>
              <a:t>Hierarchical methods :</a:t>
            </a:r>
            <a:endParaRPr/>
          </a:p>
          <a:p>
            <a:pPr indent="-326390" lvl="1" marL="914400" rtl="0" algn="l">
              <a:lnSpc>
                <a:spcPct val="100000"/>
              </a:lnSpc>
              <a:spcBef>
                <a:spcPts val="560"/>
              </a:spcBef>
              <a:spcAft>
                <a:spcPts val="0"/>
              </a:spcAft>
              <a:buSzPts val="1540"/>
              <a:buChar char="■"/>
            </a:pPr>
            <a:r>
              <a:rPr lang="en-US"/>
              <a:t>Chameleon, Density based methods: OPTICS,</a:t>
            </a:r>
            <a:endParaRPr/>
          </a:p>
          <a:p>
            <a:pPr indent="-335280" lvl="0" marL="457200" marR="0" rtl="0" algn="l">
              <a:lnSpc>
                <a:spcPct val="100000"/>
              </a:lnSpc>
              <a:spcBef>
                <a:spcPts val="560"/>
              </a:spcBef>
              <a:spcAft>
                <a:spcPts val="0"/>
              </a:spcAft>
              <a:buClr>
                <a:schemeClr val="folHlink"/>
              </a:buClr>
              <a:buSzPts val="1680"/>
              <a:buFont typeface="Noto Sans Symbols"/>
              <a:buChar char="■"/>
            </a:pPr>
            <a:r>
              <a:rPr lang="en-US"/>
              <a:t>Grid based methods: STING, CLIQUE</a:t>
            </a:r>
            <a:endParaRPr/>
          </a:p>
        </p:txBody>
      </p:sp>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9" name="Shape 1029"/>
        <p:cNvGrpSpPr/>
        <p:nvPr/>
      </p:nvGrpSpPr>
      <p:grpSpPr>
        <a:xfrm>
          <a:off x="0" y="0"/>
          <a:ext cx="0" cy="0"/>
          <a:chOff x="0" y="0"/>
          <a:chExt cx="0" cy="0"/>
        </a:xfrm>
      </p:grpSpPr>
      <p:sp>
        <p:nvSpPr>
          <p:cNvPr id="1030" name="Google Shape;1030;p75"/>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031" name="Google Shape;1031;p75"/>
          <p:cNvSpPr txBox="1"/>
          <p:nvPr>
            <p:ph idx="1" type="body"/>
          </p:nvPr>
        </p:nvSpPr>
        <p:spPr>
          <a:xfrm>
            <a:off x="124619" y="1371600"/>
            <a:ext cx="8763000" cy="5105400"/>
          </a:xfrm>
          <a:prstGeom prst="rect">
            <a:avLst/>
          </a:prstGeom>
          <a:noFill/>
          <a:ln>
            <a:noFill/>
          </a:ln>
        </p:spPr>
        <p:txBody>
          <a:bodyPr anchorCtr="0" anchor="t" bIns="91425" lIns="91425" spcFirstLastPara="1" rIns="91425" wrap="square" tIns="91425">
            <a:noAutofit/>
          </a:bodyPr>
          <a:lstStyle/>
          <a:p>
            <a:pPr indent="-335280" lvl="0" marL="457200" rtl="0" algn="just">
              <a:lnSpc>
                <a:spcPct val="100000"/>
              </a:lnSpc>
              <a:spcBef>
                <a:spcPts val="560"/>
              </a:spcBef>
              <a:spcAft>
                <a:spcPts val="0"/>
              </a:spcAft>
              <a:buSzPts val="1680"/>
              <a:buChar char="■"/>
            </a:pPr>
            <a:r>
              <a:rPr b="0" i="0" lang="en-US" sz="2000" u="none" strike="noStrike">
                <a:latin typeface="Old Standard TT"/>
                <a:ea typeface="Old Standard TT"/>
                <a:cs typeface="Old Standard TT"/>
                <a:sym typeface="Old Standard TT"/>
              </a:rPr>
              <a:t>Suppose that the data mining task is to cluster points (with (</a:t>
            </a:r>
            <a:r>
              <a:rPr b="0" i="1" lang="en-US" sz="2000" u="none" strike="noStrike">
                <a:latin typeface="Old Standard TT"/>
                <a:ea typeface="Old Standard TT"/>
                <a:cs typeface="Old Standard TT"/>
                <a:sym typeface="Old Standard TT"/>
              </a:rPr>
              <a:t>x, y</a:t>
            </a:r>
            <a:r>
              <a:rPr b="0" i="0" lang="en-US" sz="2000" u="none" strike="noStrike">
                <a:latin typeface="Old Standard TT"/>
                <a:ea typeface="Old Standard TT"/>
                <a:cs typeface="Old Standard TT"/>
                <a:sym typeface="Old Standard TT"/>
              </a:rPr>
              <a:t>) representing location) into three clusters, where the points are </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(2</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10)</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2</a:t>
            </a:r>
            <a:r>
              <a:rPr b="0" i="0" lang="en-US" sz="2000" u="none" strike="noStrike">
                <a:latin typeface="Old Standard TT"/>
                <a:ea typeface="Old Standard TT"/>
                <a:cs typeface="Old Standard TT"/>
                <a:sym typeface="Old Standard TT"/>
              </a:rPr>
              <a:t>(2</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5)</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3</a:t>
            </a:r>
            <a:r>
              <a:rPr b="0" i="0" lang="en-US" sz="2000" u="none" strike="noStrike">
                <a:latin typeface="Old Standard TT"/>
                <a:ea typeface="Old Standard TT"/>
                <a:cs typeface="Old Standard TT"/>
                <a:sym typeface="Old Standard TT"/>
              </a:rPr>
              <a:t>(8</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4)</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(5</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8)</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2</a:t>
            </a:r>
            <a:r>
              <a:rPr b="0" i="0" lang="en-US" sz="2000" u="none" strike="noStrike">
                <a:latin typeface="Old Standard TT"/>
                <a:ea typeface="Old Standard TT"/>
                <a:cs typeface="Old Standard TT"/>
                <a:sym typeface="Old Standard TT"/>
              </a:rPr>
              <a:t>(7</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5)</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3</a:t>
            </a:r>
            <a:r>
              <a:rPr b="0" i="0" lang="en-US" sz="2000" u="none" strike="noStrike">
                <a:latin typeface="Old Standard TT"/>
                <a:ea typeface="Old Standard TT"/>
                <a:cs typeface="Old Standard TT"/>
                <a:sym typeface="Old Standard TT"/>
              </a:rPr>
              <a:t>(6</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4)</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(1</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2)</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2</a:t>
            </a:r>
            <a:r>
              <a:rPr b="0" i="0" lang="en-US" sz="2000" u="none" strike="noStrike">
                <a:latin typeface="Old Standard TT"/>
                <a:ea typeface="Old Standard TT"/>
                <a:cs typeface="Old Standard TT"/>
                <a:sym typeface="Old Standard TT"/>
              </a:rPr>
              <a:t>(4</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9)</a:t>
            </a:r>
            <a:r>
              <a:rPr b="0" i="1" lang="en-US" sz="2000" u="none" strike="noStrike">
                <a:latin typeface="Old Standard TT"/>
                <a:ea typeface="Old Standard TT"/>
                <a:cs typeface="Old Standard TT"/>
                <a:sym typeface="Old Standard TT"/>
              </a:rPr>
              <a:t>. </a:t>
            </a:r>
            <a:r>
              <a:rPr b="0" i="0" lang="en-US" sz="2000" u="none" strike="noStrike">
                <a:latin typeface="Old Standard TT"/>
                <a:ea typeface="Old Standard TT"/>
                <a:cs typeface="Old Standard TT"/>
                <a:sym typeface="Old Standard TT"/>
              </a:rPr>
              <a:t>The distance function is Euclidean distance. Suppose initially we assign </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 </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0" lang="en-US" sz="2000" u="none" strike="noStrike">
                <a:latin typeface="Old Standard TT"/>
                <a:ea typeface="Old Standard TT"/>
                <a:cs typeface="Old Standard TT"/>
                <a:sym typeface="Old Standard TT"/>
              </a:rPr>
              <a:t>, and </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 </a:t>
            </a:r>
            <a:r>
              <a:rPr b="0" i="0" lang="en-US" sz="2000" u="none" strike="noStrike">
                <a:latin typeface="Old Standard TT"/>
                <a:ea typeface="Old Standard TT"/>
                <a:cs typeface="Old Standard TT"/>
                <a:sym typeface="Old Standard TT"/>
              </a:rPr>
              <a:t>as the center of each cluster, respectively. Use the </a:t>
            </a:r>
            <a:r>
              <a:rPr b="0" i="1" lang="en-US" sz="2000" u="none" strike="noStrike">
                <a:latin typeface="Old Standard TT"/>
                <a:ea typeface="Old Standard TT"/>
                <a:cs typeface="Old Standard TT"/>
                <a:sym typeface="Old Standard TT"/>
              </a:rPr>
              <a:t>k</a:t>
            </a:r>
            <a:r>
              <a:rPr b="0" i="1" lang="en-US" sz="2000" u="none" strike="noStrike">
                <a:latin typeface="Arial"/>
                <a:ea typeface="Arial"/>
                <a:cs typeface="Arial"/>
                <a:sym typeface="Arial"/>
              </a:rPr>
              <a:t>-means </a:t>
            </a:r>
            <a:r>
              <a:rPr b="0" i="0" lang="en-US" sz="2000" u="none" strike="noStrike">
                <a:latin typeface="Old Standard TT"/>
                <a:ea typeface="Old Standard TT"/>
                <a:cs typeface="Old Standard TT"/>
                <a:sym typeface="Old Standard TT"/>
              </a:rPr>
              <a:t>algorithm to show </a:t>
            </a:r>
            <a:r>
              <a:rPr b="0" i="1" lang="en-US" sz="2000" u="none" strike="noStrike">
                <a:latin typeface="Arial"/>
                <a:ea typeface="Arial"/>
                <a:cs typeface="Arial"/>
                <a:sym typeface="Arial"/>
              </a:rPr>
              <a:t>only</a:t>
            </a:r>
            <a:endParaRPr b="0" i="1" sz="2000" u="none" strike="noStrike">
              <a:latin typeface="Arial"/>
              <a:ea typeface="Arial"/>
              <a:cs typeface="Arial"/>
              <a:sym typeface="Arial"/>
            </a:endParaRPr>
          </a:p>
          <a:p>
            <a:pPr indent="0" lvl="0" marL="121920" rtl="0" algn="just">
              <a:lnSpc>
                <a:spcPct val="100000"/>
              </a:lnSpc>
              <a:spcBef>
                <a:spcPts val="560"/>
              </a:spcBef>
              <a:spcAft>
                <a:spcPts val="0"/>
              </a:spcAft>
              <a:buSzPts val="1680"/>
              <a:buNone/>
            </a:pPr>
            <a:r>
              <a:rPr b="0" i="0" lang="en-US" sz="2000" u="none" strike="noStrike">
                <a:latin typeface="Old Standard TT"/>
                <a:ea typeface="Old Standard TT"/>
                <a:cs typeface="Old Standard TT"/>
                <a:sym typeface="Old Standard TT"/>
              </a:rPr>
              <a:t>         (a) the three cluster centers after the first round of execution.</a:t>
            </a:r>
            <a:endParaRPr b="0" i="0" sz="2000" u="none" strike="noStrike">
              <a:latin typeface="Old Standard TT"/>
              <a:ea typeface="Old Standard TT"/>
              <a:cs typeface="Old Standard TT"/>
              <a:sym typeface="Old Standard TT"/>
            </a:endParaRPr>
          </a:p>
          <a:p>
            <a:pPr indent="0" lvl="0" marL="121920" rtl="0" algn="just">
              <a:lnSpc>
                <a:spcPct val="100000"/>
              </a:lnSpc>
              <a:spcBef>
                <a:spcPts val="560"/>
              </a:spcBef>
              <a:spcAft>
                <a:spcPts val="0"/>
              </a:spcAft>
              <a:buSzPts val="1680"/>
              <a:buNone/>
            </a:pPr>
            <a:r>
              <a:rPr b="1" i="0" lang="en-US" sz="2000" u="none" strike="noStrike">
                <a:latin typeface="Arial"/>
                <a:ea typeface="Arial"/>
                <a:cs typeface="Arial"/>
                <a:sym typeface="Arial"/>
              </a:rPr>
              <a:t>         Answer:</a:t>
            </a:r>
            <a:endParaRPr b="1" i="0" sz="2000" u="none" strike="noStrike">
              <a:latin typeface="Arial"/>
              <a:ea typeface="Arial"/>
              <a:cs typeface="Arial"/>
              <a:sym typeface="Arial"/>
            </a:endParaRPr>
          </a:p>
          <a:p>
            <a:pPr indent="0" lvl="1" marL="579120" rtl="0" algn="just">
              <a:lnSpc>
                <a:spcPct val="100000"/>
              </a:lnSpc>
              <a:spcBef>
                <a:spcPts val="560"/>
              </a:spcBef>
              <a:spcAft>
                <a:spcPts val="0"/>
              </a:spcAft>
              <a:buSzPts val="1540"/>
              <a:buNone/>
            </a:pPr>
            <a:r>
              <a:rPr b="0" i="0" lang="en-US" sz="2000" u="none" strike="noStrike">
                <a:latin typeface="Old Standard TT"/>
                <a:ea typeface="Old Standard TT"/>
                <a:cs typeface="Old Standard TT"/>
                <a:sym typeface="Old Standard TT"/>
              </a:rPr>
              <a:t>After the first round, the three new clusters are: (1)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(2)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3</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2</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3</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2</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(3)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2</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and their centers are (1) (2, 10), (2) (6, 6), (3) (1.5, 3.5).</a:t>
            </a:r>
            <a:endParaRPr b="0" i="0" sz="2000" u="none" strike="noStrike">
              <a:latin typeface="Old Standard TT"/>
              <a:ea typeface="Old Standard TT"/>
              <a:cs typeface="Old Standard TT"/>
              <a:sym typeface="Old Standard TT"/>
            </a:endParaRPr>
          </a:p>
          <a:p>
            <a:pPr indent="0" lvl="1" marL="579120" rtl="0" algn="just">
              <a:lnSpc>
                <a:spcPct val="100000"/>
              </a:lnSpc>
              <a:spcBef>
                <a:spcPts val="560"/>
              </a:spcBef>
              <a:spcAft>
                <a:spcPts val="0"/>
              </a:spcAft>
              <a:buSzPts val="1540"/>
              <a:buNone/>
            </a:pPr>
            <a:r>
              <a:t/>
            </a:r>
            <a:endParaRPr b="0" i="0" sz="2000" u="none" strike="noStrike">
              <a:latin typeface="Old Standard TT"/>
              <a:ea typeface="Old Standard TT"/>
              <a:cs typeface="Old Standard TT"/>
              <a:sym typeface="Old Standard TT"/>
            </a:endParaRPr>
          </a:p>
          <a:p>
            <a:pPr indent="0" lvl="1" marL="579120" rtl="0" algn="just">
              <a:lnSpc>
                <a:spcPct val="100000"/>
              </a:lnSpc>
              <a:spcBef>
                <a:spcPts val="560"/>
              </a:spcBef>
              <a:spcAft>
                <a:spcPts val="0"/>
              </a:spcAft>
              <a:buSzPts val="1540"/>
              <a:buNone/>
            </a:pPr>
            <a:r>
              <a:rPr b="0" i="0" lang="en-US" sz="2000" u="none" strike="noStrike">
                <a:latin typeface="Old Standard TT"/>
                <a:ea typeface="Old Standard TT"/>
                <a:cs typeface="Old Standard TT"/>
                <a:sym typeface="Old Standard TT"/>
              </a:rPr>
              <a:t>(b) the final three clusters.</a:t>
            </a:r>
            <a:endParaRPr b="0" i="0" sz="2000" u="none" strike="noStrike">
              <a:latin typeface="Old Standard TT"/>
              <a:ea typeface="Old Standard TT"/>
              <a:cs typeface="Old Standard TT"/>
              <a:sym typeface="Old Standard TT"/>
            </a:endParaRPr>
          </a:p>
          <a:p>
            <a:pPr indent="0" lvl="1" marL="579120" rtl="0" algn="just">
              <a:lnSpc>
                <a:spcPct val="100000"/>
              </a:lnSpc>
              <a:spcBef>
                <a:spcPts val="560"/>
              </a:spcBef>
              <a:spcAft>
                <a:spcPts val="0"/>
              </a:spcAft>
              <a:buSzPts val="1540"/>
              <a:buNone/>
            </a:pPr>
            <a:r>
              <a:rPr b="1" i="0" lang="en-US" sz="2000" u="none" strike="noStrike">
                <a:latin typeface="Arial"/>
                <a:ea typeface="Arial"/>
                <a:cs typeface="Arial"/>
                <a:sym typeface="Arial"/>
              </a:rPr>
              <a:t>Answer:</a:t>
            </a:r>
            <a:endParaRPr b="1" i="0" sz="2000" u="none" strike="noStrike">
              <a:latin typeface="Arial"/>
              <a:ea typeface="Arial"/>
              <a:cs typeface="Arial"/>
              <a:sym typeface="Arial"/>
            </a:endParaRPr>
          </a:p>
          <a:p>
            <a:pPr indent="0" lvl="1" marL="579120" rtl="0" algn="just">
              <a:lnSpc>
                <a:spcPct val="100000"/>
              </a:lnSpc>
              <a:spcBef>
                <a:spcPts val="560"/>
              </a:spcBef>
              <a:spcAft>
                <a:spcPts val="0"/>
              </a:spcAft>
              <a:buSzPts val="1540"/>
              <a:buNone/>
            </a:pPr>
            <a:r>
              <a:rPr b="0" i="0" lang="en-US" sz="2000" u="none" strike="noStrike">
                <a:latin typeface="Old Standard TT"/>
                <a:ea typeface="Old Standard TT"/>
                <a:cs typeface="Old Standard TT"/>
                <a:sym typeface="Old Standard TT"/>
              </a:rPr>
              <a:t>The final three clusters are: (1)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1</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2</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1</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(2)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3</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2</a:t>
            </a:r>
            <a:r>
              <a:rPr b="0" i="1" lang="en-US" sz="2000" u="none" strike="noStrike">
                <a:latin typeface="Old Standard TT"/>
                <a:ea typeface="Old Standard TT"/>
                <a:cs typeface="Old Standard TT"/>
                <a:sym typeface="Old Standard TT"/>
              </a:rPr>
              <a:t>,B</a:t>
            </a:r>
            <a:r>
              <a:rPr b="0" i="0" lang="en-US" sz="2000" u="none" strike="noStrike">
                <a:latin typeface="Arial"/>
                <a:ea typeface="Arial"/>
                <a:cs typeface="Arial"/>
                <a:sym typeface="Arial"/>
              </a:rPr>
              <a:t>3</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 (3) </a:t>
            </a:r>
            <a:r>
              <a:rPr b="0" i="1" lang="en-US" sz="2000" u="none" strike="noStrike">
                <a:latin typeface="Arial"/>
                <a:ea typeface="Arial"/>
                <a:cs typeface="Arial"/>
                <a:sym typeface="Arial"/>
              </a:rPr>
              <a:t>{</a:t>
            </a:r>
            <a:r>
              <a:rPr b="0" i="1" lang="en-US" sz="2000" u="none" strike="noStrike">
                <a:latin typeface="Old Standard TT"/>
                <a:ea typeface="Old Standard TT"/>
                <a:cs typeface="Old Standard TT"/>
                <a:sym typeface="Old Standard TT"/>
              </a:rPr>
              <a:t>C</a:t>
            </a:r>
            <a:r>
              <a:rPr b="0" i="0" lang="en-US" sz="2000" u="none" strike="noStrike">
                <a:latin typeface="Arial"/>
                <a:ea typeface="Arial"/>
                <a:cs typeface="Arial"/>
                <a:sym typeface="Arial"/>
              </a:rPr>
              <a:t>1</a:t>
            </a:r>
            <a:r>
              <a:rPr b="0" i="1" lang="en-US" sz="2000" u="none" strike="noStrike">
                <a:latin typeface="Old Standard TT"/>
                <a:ea typeface="Old Standard TT"/>
                <a:cs typeface="Old Standard TT"/>
                <a:sym typeface="Old Standard TT"/>
              </a:rPr>
              <a:t>,A</a:t>
            </a:r>
            <a:r>
              <a:rPr b="0" i="0" lang="en-US" sz="2000" u="none" strike="noStrike">
                <a:latin typeface="Arial"/>
                <a:ea typeface="Arial"/>
                <a:cs typeface="Arial"/>
                <a:sym typeface="Arial"/>
              </a:rPr>
              <a:t>2</a:t>
            </a:r>
            <a:r>
              <a:rPr b="0" i="1" lang="en-US" sz="2000" u="none" strike="noStrike">
                <a:latin typeface="Arial"/>
                <a:ea typeface="Arial"/>
                <a:cs typeface="Arial"/>
                <a:sym typeface="Arial"/>
              </a:rPr>
              <a:t>}</a:t>
            </a:r>
            <a:r>
              <a:rPr b="0" i="0" lang="en-US" sz="2000" u="none" strike="noStrike">
                <a:latin typeface="Old Standard TT"/>
                <a:ea typeface="Old Standard TT"/>
                <a:cs typeface="Old Standard TT"/>
                <a:sym typeface="Old Standard TT"/>
              </a:rPr>
              <a:t>.</a:t>
            </a:r>
            <a:endParaRPr sz="2000"/>
          </a:p>
        </p:txBody>
      </p:sp>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5" name="Shape 1035"/>
        <p:cNvGrpSpPr/>
        <p:nvPr/>
      </p:nvGrpSpPr>
      <p:grpSpPr>
        <a:xfrm>
          <a:off x="0" y="0"/>
          <a:ext cx="0" cy="0"/>
          <a:chOff x="0" y="0"/>
          <a:chExt cx="0" cy="0"/>
        </a:xfrm>
      </p:grpSpPr>
      <p:sp>
        <p:nvSpPr>
          <p:cNvPr id="1036" name="Google Shape;1036;p76"/>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037" name="Google Shape;1037;p76"/>
          <p:cNvSpPr txBox="1"/>
          <p:nvPr>
            <p:ph idx="1" type="body"/>
          </p:nvPr>
        </p:nvSpPr>
        <p:spPr>
          <a:xfrm>
            <a:off x="381000" y="1371600"/>
            <a:ext cx="8763000" cy="5105400"/>
          </a:xfrm>
          <a:prstGeom prst="rect">
            <a:avLst/>
          </a:prstGeom>
          <a:noFill/>
          <a:ln>
            <a:noFill/>
          </a:ln>
        </p:spPr>
        <p:txBody>
          <a:bodyPr anchorCtr="0" anchor="t" bIns="91425" lIns="91425" spcFirstLastPara="1" rIns="91425" wrap="square" tIns="91425">
            <a:noAutofit/>
          </a:bodyPr>
          <a:lstStyle/>
          <a:p>
            <a:pPr indent="-335280" lvl="0" marL="457200" rtl="0" algn="l">
              <a:lnSpc>
                <a:spcPct val="100000"/>
              </a:lnSpc>
              <a:spcBef>
                <a:spcPts val="560"/>
              </a:spcBef>
              <a:spcAft>
                <a:spcPts val="0"/>
              </a:spcAft>
              <a:buSzPts val="1680"/>
              <a:buChar char="■"/>
            </a:pPr>
            <a:r>
              <a:rPr b="0" i="0" lang="en-US" sz="1800" u="none" strike="noStrike">
                <a:latin typeface="Old Standard TT"/>
                <a:ea typeface="Old Standard TT"/>
                <a:cs typeface="Old Standard TT"/>
                <a:sym typeface="Old Standard TT"/>
              </a:rPr>
              <a:t>Use an example to show why the </a:t>
            </a:r>
            <a:r>
              <a:rPr b="0" i="1" lang="en-US" sz="1800" u="none" strike="noStrike">
                <a:latin typeface="Old Standard TT"/>
                <a:ea typeface="Old Standard TT"/>
                <a:cs typeface="Old Standard TT"/>
                <a:sym typeface="Old Standard TT"/>
              </a:rPr>
              <a:t>k</a:t>
            </a:r>
            <a:r>
              <a:rPr b="0" i="0" lang="en-US" sz="1800" u="none" strike="noStrike">
                <a:latin typeface="Old Standard TT"/>
                <a:ea typeface="Old Standard TT"/>
                <a:cs typeface="Old Standard TT"/>
                <a:sym typeface="Old Standard TT"/>
              </a:rPr>
              <a:t>-means algorithm may not find the global optimum, that is, optimizing the within-cluster variation.</a:t>
            </a:r>
            <a:endParaRPr b="0" i="0" sz="1800" u="none" strike="noStrike">
              <a:latin typeface="Old Standard TT"/>
              <a:ea typeface="Old Standard TT"/>
              <a:cs typeface="Old Standard TT"/>
              <a:sym typeface="Old Standard TT"/>
            </a:endParaRPr>
          </a:p>
          <a:p>
            <a:pPr indent="0" lvl="0" marL="121920" rtl="0" algn="l">
              <a:lnSpc>
                <a:spcPct val="100000"/>
              </a:lnSpc>
              <a:spcBef>
                <a:spcPts val="560"/>
              </a:spcBef>
              <a:spcAft>
                <a:spcPts val="0"/>
              </a:spcAft>
              <a:buSzPts val="1680"/>
              <a:buNone/>
            </a:pPr>
            <a:r>
              <a:rPr b="1" lang="en-US" sz="1800">
                <a:latin typeface="Arial"/>
                <a:ea typeface="Arial"/>
                <a:cs typeface="Arial"/>
                <a:sym typeface="Arial"/>
              </a:rPr>
              <a:t>A</a:t>
            </a:r>
            <a:r>
              <a:rPr b="1" i="0" lang="en-US" sz="1800" u="none" strike="noStrike">
                <a:latin typeface="Arial"/>
                <a:ea typeface="Arial"/>
                <a:cs typeface="Arial"/>
                <a:sym typeface="Arial"/>
              </a:rPr>
              <a:t>nswer:</a:t>
            </a:r>
            <a:endParaRPr b="1" i="0" sz="1800" u="none" strike="noStrike">
              <a:latin typeface="Arial"/>
              <a:ea typeface="Arial"/>
              <a:cs typeface="Arial"/>
              <a:sym typeface="Arial"/>
            </a:endParaRPr>
          </a:p>
          <a:p>
            <a:pPr indent="0" lvl="0" marL="121920" rtl="0" algn="l">
              <a:lnSpc>
                <a:spcPct val="100000"/>
              </a:lnSpc>
              <a:spcBef>
                <a:spcPts val="560"/>
              </a:spcBef>
              <a:spcAft>
                <a:spcPts val="0"/>
              </a:spcAft>
              <a:buSzPts val="1680"/>
              <a:buNone/>
            </a:pPr>
            <a:r>
              <a:rPr b="0" i="0" lang="en-US" sz="1800" u="none" strike="noStrike">
                <a:latin typeface="Old Standard TT"/>
                <a:ea typeface="Old Standard TT"/>
                <a:cs typeface="Old Standard TT"/>
                <a:sym typeface="Old Standard TT"/>
              </a:rPr>
              <a:t>Consider applying the </a:t>
            </a:r>
            <a:r>
              <a:rPr b="0" i="1" lang="en-US" sz="1800" u="none" strike="noStrike">
                <a:latin typeface="Old Standard TT"/>
                <a:ea typeface="Old Standard TT"/>
                <a:cs typeface="Old Standard TT"/>
                <a:sym typeface="Old Standard TT"/>
              </a:rPr>
              <a:t>k</a:t>
            </a:r>
            <a:r>
              <a:rPr b="0" i="0" lang="en-US" sz="1800" u="none" strike="noStrike">
                <a:latin typeface="Old Standard TT"/>
                <a:ea typeface="Old Standard TT"/>
                <a:cs typeface="Old Standard TT"/>
                <a:sym typeface="Old Standard TT"/>
              </a:rPr>
              <a:t>-means algorithm on the following points, and set </a:t>
            </a:r>
            <a:r>
              <a:rPr b="0" i="1" lang="en-US" sz="1800" u="none" strike="noStrike">
                <a:latin typeface="Old Standard TT"/>
                <a:ea typeface="Old Standard TT"/>
                <a:cs typeface="Old Standard TT"/>
                <a:sym typeface="Old Standard TT"/>
              </a:rPr>
              <a:t>k </a:t>
            </a:r>
            <a:r>
              <a:rPr b="0" i="0" lang="en-US" sz="1800" u="none" strike="noStrike">
                <a:latin typeface="Old Standard TT"/>
                <a:ea typeface="Old Standard TT"/>
                <a:cs typeface="Old Standard TT"/>
                <a:sym typeface="Old Standard TT"/>
              </a:rPr>
              <a:t>= 2.  </a:t>
            </a:r>
            <a:r>
              <a:rPr b="0" i="1" lang="en-US" sz="1800" u="none" strike="noStrike">
                <a:latin typeface="Old Standard TT"/>
                <a:ea typeface="Old Standard TT"/>
                <a:cs typeface="Old Standard TT"/>
                <a:sym typeface="Old Standard TT"/>
              </a:rPr>
              <a:t>A</a:t>
            </a:r>
            <a:r>
              <a:rPr b="0" i="0" lang="en-US" sz="1800" u="none" strike="noStrike">
                <a:latin typeface="Old Standard TT"/>
                <a:ea typeface="Old Standard TT"/>
                <a:cs typeface="Old Standard TT"/>
                <a:sym typeface="Old Standard TT"/>
              </a:rPr>
              <a:t>(0</a:t>
            </a:r>
            <a:r>
              <a:rPr b="0" i="1" lang="en-US" sz="1800" u="none" strike="noStrike">
                <a:latin typeface="Old Standard TT"/>
                <a:ea typeface="Old Standard TT"/>
                <a:cs typeface="Old Standard TT"/>
                <a:sym typeface="Old Standard TT"/>
              </a:rPr>
              <a:t>, </a:t>
            </a:r>
            <a:r>
              <a:rPr b="0" i="0" lang="en-US" sz="1800" u="none" strike="noStrike">
                <a:latin typeface="Old Standard TT"/>
                <a:ea typeface="Old Standard TT"/>
                <a:cs typeface="Old Standard TT"/>
                <a:sym typeface="Old Standard TT"/>
              </a:rPr>
              <a:t>1), </a:t>
            </a:r>
            <a:r>
              <a:rPr b="0" i="1" lang="en-US" sz="1800" u="none" strike="noStrike">
                <a:latin typeface="Old Standard TT"/>
                <a:ea typeface="Old Standard TT"/>
                <a:cs typeface="Old Standard TT"/>
                <a:sym typeface="Old Standard TT"/>
              </a:rPr>
              <a:t>B</a:t>
            </a:r>
            <a:r>
              <a:rPr b="0" i="0" lang="en-US" sz="1800" u="none" strike="noStrike">
                <a:latin typeface="Old Standard TT"/>
                <a:ea typeface="Old Standard TT"/>
                <a:cs typeface="Old Standard TT"/>
                <a:sym typeface="Old Standard TT"/>
              </a:rPr>
              <a:t>(0</a:t>
            </a:r>
            <a:r>
              <a:rPr b="0" i="1" lang="en-US" sz="1800" u="none" strike="noStrike">
                <a:latin typeface="Old Standard TT"/>
                <a:ea typeface="Old Standard TT"/>
                <a:cs typeface="Old Standard TT"/>
                <a:sym typeface="Old Standard TT"/>
              </a:rPr>
              <a:t>,</a:t>
            </a:r>
            <a:r>
              <a:rPr b="0" i="1" lang="en-US" sz="1800" u="none" strike="noStrike">
                <a:latin typeface="Arial"/>
                <a:ea typeface="Arial"/>
                <a:cs typeface="Arial"/>
                <a:sym typeface="Arial"/>
              </a:rPr>
              <a:t>−</a:t>
            </a:r>
            <a:r>
              <a:rPr b="0" i="0" lang="en-US" sz="1800" u="none" strike="noStrike">
                <a:latin typeface="Old Standard TT"/>
                <a:ea typeface="Old Standard TT"/>
                <a:cs typeface="Old Standard TT"/>
                <a:sym typeface="Old Standard TT"/>
              </a:rPr>
              <a:t>1), </a:t>
            </a:r>
            <a:r>
              <a:rPr b="0" i="1" lang="en-US" sz="1800" u="none" strike="noStrike">
                <a:latin typeface="Old Standard TT"/>
                <a:ea typeface="Old Standard TT"/>
                <a:cs typeface="Old Standard TT"/>
                <a:sym typeface="Old Standard TT"/>
              </a:rPr>
              <a:t>C</a:t>
            </a:r>
            <a:r>
              <a:rPr b="0" i="1" lang="en-US" sz="1800" u="none" strike="noStrike">
                <a:latin typeface="Arial"/>
                <a:ea typeface="Arial"/>
                <a:cs typeface="Arial"/>
                <a:sym typeface="Arial"/>
              </a:rPr>
              <a:t>i</a:t>
            </a:r>
            <a:r>
              <a:rPr b="0" i="0" lang="en-US" sz="1800" u="none" strike="noStrike">
                <a:latin typeface="Old Standard TT"/>
                <a:ea typeface="Old Standard TT"/>
                <a:cs typeface="Old Standard TT"/>
                <a:sym typeface="Old Standard TT"/>
              </a:rPr>
              <a:t>(100</a:t>
            </a:r>
            <a:r>
              <a:rPr b="0" i="1" lang="en-US" sz="1800" u="none" strike="noStrike">
                <a:latin typeface="Old Standard TT"/>
                <a:ea typeface="Old Standard TT"/>
                <a:cs typeface="Old Standard TT"/>
                <a:sym typeface="Old Standard TT"/>
              </a:rPr>
              <a:t>, </a:t>
            </a:r>
            <a:r>
              <a:rPr b="0" i="0" lang="en-US" sz="1800" u="none" strike="noStrike">
                <a:latin typeface="Old Standard TT"/>
                <a:ea typeface="Old Standard TT"/>
                <a:cs typeface="Old Standard TT"/>
                <a:sym typeface="Old Standard TT"/>
              </a:rPr>
              <a:t>50) (</a:t>
            </a:r>
            <a:r>
              <a:rPr b="0" i="1" lang="en-US" sz="1800" u="none" strike="noStrike">
                <a:latin typeface="Old Standard TT"/>
                <a:ea typeface="Old Standard TT"/>
                <a:cs typeface="Old Standard TT"/>
                <a:sym typeface="Old Standard TT"/>
              </a:rPr>
              <a:t>i </a:t>
            </a:r>
            <a:r>
              <a:rPr b="0" i="0" lang="en-US" sz="1800" u="none" strike="noStrike">
                <a:latin typeface="Old Standard TT"/>
                <a:ea typeface="Old Standard TT"/>
                <a:cs typeface="Old Standard TT"/>
                <a:sym typeface="Old Standard TT"/>
              </a:rPr>
              <a:t>= 1</a:t>
            </a:r>
            <a:r>
              <a:rPr b="0" i="1" lang="en-US" sz="1800" u="none" strike="noStrike">
                <a:latin typeface="Old Standard TT"/>
                <a:ea typeface="Old Standard TT"/>
                <a:cs typeface="Old Standard TT"/>
                <a:sym typeface="Old Standard TT"/>
              </a:rPr>
              <a:t>, . . . , </a:t>
            </a:r>
            <a:r>
              <a:rPr b="0" i="0" lang="en-US" sz="1800" u="none" strike="noStrike">
                <a:latin typeface="Old Standard TT"/>
                <a:ea typeface="Old Standard TT"/>
                <a:cs typeface="Old Standard TT"/>
                <a:sym typeface="Old Standard TT"/>
              </a:rPr>
              <a:t>100), and </a:t>
            </a:r>
            <a:r>
              <a:rPr b="0" i="1" lang="en-US" sz="1800" u="none" strike="noStrike">
                <a:latin typeface="Old Standard TT"/>
                <a:ea typeface="Old Standard TT"/>
                <a:cs typeface="Old Standard TT"/>
                <a:sym typeface="Old Standard TT"/>
              </a:rPr>
              <a:t>D</a:t>
            </a:r>
            <a:r>
              <a:rPr b="0" i="1" lang="en-US" sz="1800" u="none" strike="noStrike">
                <a:latin typeface="Arial"/>
                <a:ea typeface="Arial"/>
                <a:cs typeface="Arial"/>
                <a:sym typeface="Arial"/>
              </a:rPr>
              <a:t>j</a:t>
            </a:r>
            <a:r>
              <a:rPr b="0" i="0" lang="en-US" sz="1800" u="none" strike="noStrike">
                <a:latin typeface="Old Standard TT"/>
                <a:ea typeface="Old Standard TT"/>
                <a:cs typeface="Old Standard TT"/>
                <a:sym typeface="Old Standard TT"/>
              </a:rPr>
              <a:t>(100</a:t>
            </a:r>
            <a:r>
              <a:rPr b="0" i="1" lang="en-US" sz="1800" u="none" strike="noStrike">
                <a:latin typeface="Old Standard TT"/>
                <a:ea typeface="Old Standard TT"/>
                <a:cs typeface="Old Standard TT"/>
                <a:sym typeface="Old Standard TT"/>
              </a:rPr>
              <a:t>,</a:t>
            </a:r>
            <a:r>
              <a:rPr b="0" i="1" lang="en-US" sz="1800" u="none" strike="noStrike">
                <a:latin typeface="Arial"/>
                <a:ea typeface="Arial"/>
                <a:cs typeface="Arial"/>
                <a:sym typeface="Arial"/>
              </a:rPr>
              <a:t>−</a:t>
            </a:r>
            <a:r>
              <a:rPr b="0" i="0" lang="en-US" sz="1800" u="none" strike="noStrike">
                <a:latin typeface="Old Standard TT"/>
                <a:ea typeface="Old Standard TT"/>
                <a:cs typeface="Old Standard TT"/>
                <a:sym typeface="Old Standard TT"/>
              </a:rPr>
              <a:t>50) (</a:t>
            </a:r>
            <a:r>
              <a:rPr b="0" i="1" lang="en-US" sz="1800" u="none" strike="noStrike">
                <a:latin typeface="Old Standard TT"/>
                <a:ea typeface="Old Standard TT"/>
                <a:cs typeface="Old Standard TT"/>
                <a:sym typeface="Old Standard TT"/>
              </a:rPr>
              <a:t>j </a:t>
            </a:r>
            <a:r>
              <a:rPr b="0" i="0" lang="en-US" sz="1800" u="none" strike="noStrike">
                <a:latin typeface="Old Standard TT"/>
                <a:ea typeface="Old Standard TT"/>
                <a:cs typeface="Old Standard TT"/>
                <a:sym typeface="Old Standard TT"/>
              </a:rPr>
              <a:t>= 1</a:t>
            </a:r>
            <a:r>
              <a:rPr b="0" i="1" lang="en-US" sz="1800" u="none" strike="noStrike">
                <a:latin typeface="Old Standard TT"/>
                <a:ea typeface="Old Standard TT"/>
                <a:cs typeface="Old Standard TT"/>
                <a:sym typeface="Old Standard TT"/>
              </a:rPr>
              <a:t>, . . . , </a:t>
            </a:r>
            <a:r>
              <a:rPr b="0" i="0" lang="en-US" sz="1800" u="none" strike="noStrike">
                <a:latin typeface="Old Standard TT"/>
                <a:ea typeface="Old Standard TT"/>
                <a:cs typeface="Old Standard TT"/>
                <a:sym typeface="Old Standard TT"/>
              </a:rPr>
              <a:t>100).</a:t>
            </a:r>
            <a:endParaRPr b="0" i="0" sz="1800" u="none" strike="noStrike">
              <a:latin typeface="Old Standard TT"/>
              <a:ea typeface="Old Standard TT"/>
              <a:cs typeface="Old Standard TT"/>
              <a:sym typeface="Old Standard TT"/>
            </a:endParaRPr>
          </a:p>
          <a:p>
            <a:pPr indent="0" lvl="0" marL="121920" rtl="0" algn="l">
              <a:lnSpc>
                <a:spcPct val="100000"/>
              </a:lnSpc>
              <a:spcBef>
                <a:spcPts val="560"/>
              </a:spcBef>
              <a:spcAft>
                <a:spcPts val="0"/>
              </a:spcAft>
              <a:buSzPts val="1680"/>
              <a:buNone/>
            </a:pPr>
            <a:r>
              <a:rPr b="0" i="0" lang="en-US" sz="1800" u="none" strike="noStrike">
                <a:latin typeface="Old Standard TT"/>
                <a:ea typeface="Old Standard TT"/>
                <a:cs typeface="Old Standard TT"/>
                <a:sym typeface="Old Standard TT"/>
              </a:rPr>
              <a:t>If we use </a:t>
            </a:r>
            <a:r>
              <a:rPr b="0" i="1" lang="en-US" sz="1800" u="none" strike="noStrike">
                <a:latin typeface="Old Standard TT"/>
                <a:ea typeface="Old Standard TT"/>
                <a:cs typeface="Old Standard TT"/>
                <a:sym typeface="Old Standard TT"/>
              </a:rPr>
              <a:t>A </a:t>
            </a:r>
            <a:r>
              <a:rPr b="0" i="0" lang="en-US" sz="1800" u="none" strike="noStrike">
                <a:latin typeface="Old Standard TT"/>
                <a:ea typeface="Old Standard TT"/>
                <a:cs typeface="Old Standard TT"/>
                <a:sym typeface="Old Standard TT"/>
              </a:rPr>
              <a:t>and </a:t>
            </a:r>
            <a:r>
              <a:rPr b="0" i="1" lang="en-US" sz="1800" u="none" strike="noStrike">
                <a:latin typeface="Old Standard TT"/>
                <a:ea typeface="Old Standard TT"/>
                <a:cs typeface="Old Standard TT"/>
                <a:sym typeface="Old Standard TT"/>
              </a:rPr>
              <a:t>C</a:t>
            </a:r>
            <a:r>
              <a:rPr b="0" i="0" lang="en-US" sz="1800" u="none" strike="noStrike">
                <a:latin typeface="Arial"/>
                <a:ea typeface="Arial"/>
                <a:cs typeface="Arial"/>
                <a:sym typeface="Arial"/>
              </a:rPr>
              <a:t>1 </a:t>
            </a:r>
            <a:r>
              <a:rPr b="0" i="0" lang="en-US" sz="1800" u="none" strike="noStrike">
                <a:latin typeface="Old Standard TT"/>
                <a:ea typeface="Old Standard TT"/>
                <a:cs typeface="Old Standard TT"/>
                <a:sym typeface="Old Standard TT"/>
              </a:rPr>
              <a:t>as the initial cluster centers, then the clustering process will converge to two centers, (0</a:t>
            </a:r>
            <a:r>
              <a:rPr b="0" i="1" lang="en-US" sz="1800" u="none" strike="noStrike">
                <a:latin typeface="Old Standard TT"/>
                <a:ea typeface="Old Standard TT"/>
                <a:cs typeface="Old Standard TT"/>
                <a:sym typeface="Old Standard TT"/>
              </a:rPr>
              <a:t>, </a:t>
            </a:r>
            <a:r>
              <a:rPr b="0" i="0" lang="en-US" sz="1800" u="none" strike="noStrike">
                <a:latin typeface="Old Standard TT"/>
                <a:ea typeface="Old Standard TT"/>
                <a:cs typeface="Old Standard TT"/>
                <a:sym typeface="Old Standard TT"/>
              </a:rPr>
              <a:t>0) and (100</a:t>
            </a:r>
            <a:r>
              <a:rPr b="0" i="1" lang="en-US" sz="1800" u="none" strike="noStrike">
                <a:latin typeface="Old Standard TT"/>
                <a:ea typeface="Old Standard TT"/>
                <a:cs typeface="Old Standard TT"/>
                <a:sym typeface="Old Standard TT"/>
              </a:rPr>
              <a:t>, </a:t>
            </a:r>
            <a:r>
              <a:rPr b="0" i="0" lang="en-US" sz="1800" u="none" strike="noStrike">
                <a:latin typeface="Old Standard TT"/>
                <a:ea typeface="Old Standard TT"/>
                <a:cs typeface="Old Standard TT"/>
                <a:sym typeface="Old Standard TT"/>
              </a:rPr>
              <a:t>0).</a:t>
            </a:r>
            <a:endParaRPr b="0" i="0" sz="1800" u="none" strike="noStrike">
              <a:latin typeface="Old Standard TT"/>
              <a:ea typeface="Old Standard TT"/>
              <a:cs typeface="Old Standard TT"/>
              <a:sym typeface="Old Standard TT"/>
            </a:endParaRPr>
          </a:p>
          <a:p>
            <a:pPr indent="0" lvl="0" marL="121920" rtl="0" algn="l">
              <a:lnSpc>
                <a:spcPct val="100000"/>
              </a:lnSpc>
              <a:spcBef>
                <a:spcPts val="560"/>
              </a:spcBef>
              <a:spcAft>
                <a:spcPts val="0"/>
              </a:spcAft>
              <a:buSzPts val="1680"/>
              <a:buNone/>
            </a:pPr>
            <a:r>
              <a:rPr b="0" i="0" lang="en-US" sz="1800" u="none" strike="noStrike">
                <a:latin typeface="Old Standard TT"/>
                <a:ea typeface="Old Standard TT"/>
                <a:cs typeface="Old Standard TT"/>
                <a:sym typeface="Old Standard TT"/>
              </a:rPr>
              <a:t>The within-cluster variation is</a:t>
            </a:r>
            <a:endParaRPr b="0" i="0" sz="1800" u="none" strike="noStrike">
              <a:latin typeface="Old Standard TT"/>
              <a:ea typeface="Old Standard TT"/>
              <a:cs typeface="Old Standard TT"/>
              <a:sym typeface="Old Standard TT"/>
            </a:endParaRPr>
          </a:p>
          <a:p>
            <a:pPr indent="0" lvl="0" marL="121920" rtl="0" algn="l">
              <a:lnSpc>
                <a:spcPct val="100000"/>
              </a:lnSpc>
              <a:spcBef>
                <a:spcPts val="560"/>
              </a:spcBef>
              <a:spcAft>
                <a:spcPts val="0"/>
              </a:spcAft>
              <a:buSzPts val="1680"/>
              <a:buNone/>
            </a:pPr>
            <a:r>
              <a:rPr b="0" i="1" lang="en-US" sz="1800" u="none" strike="noStrike">
                <a:latin typeface="Old Standard TT"/>
                <a:ea typeface="Old Standard TT"/>
                <a:cs typeface="Old Standard TT"/>
                <a:sym typeface="Old Standard TT"/>
              </a:rPr>
              <a:t>E </a:t>
            </a:r>
            <a:r>
              <a:rPr b="0" i="0" lang="en-US" sz="1800" u="none" strike="noStrike">
                <a:latin typeface="Old Standard TT"/>
                <a:ea typeface="Old Standard TT"/>
                <a:cs typeface="Old Standard TT"/>
                <a:sym typeface="Old Standard TT"/>
              </a:rPr>
              <a:t>= 1</a:t>
            </a:r>
            <a:r>
              <a:rPr b="0" i="0" lang="en-US" sz="1800" u="none" strike="noStrike">
                <a:latin typeface="Arial"/>
                <a:ea typeface="Arial"/>
                <a:cs typeface="Arial"/>
                <a:sym typeface="Arial"/>
              </a:rPr>
              <a:t>2 </a:t>
            </a:r>
            <a:r>
              <a:rPr b="0" i="0" lang="en-US" sz="1800" u="none" strike="noStrike">
                <a:latin typeface="Old Standard TT"/>
                <a:ea typeface="Old Standard TT"/>
                <a:cs typeface="Old Standard TT"/>
                <a:sym typeface="Old Standard TT"/>
              </a:rPr>
              <a:t>+ 1</a:t>
            </a:r>
            <a:r>
              <a:rPr b="0" i="0" lang="en-US" sz="1800" u="none" strike="noStrike">
                <a:latin typeface="Arial"/>
                <a:ea typeface="Arial"/>
                <a:cs typeface="Arial"/>
                <a:sym typeface="Arial"/>
              </a:rPr>
              <a:t>2 </a:t>
            </a:r>
            <a:r>
              <a:rPr b="0" i="0" lang="en-US" sz="1800" u="none" strike="noStrike">
                <a:latin typeface="Old Standard TT"/>
                <a:ea typeface="Old Standard TT"/>
                <a:cs typeface="Old Standard TT"/>
                <a:sym typeface="Old Standard TT"/>
              </a:rPr>
              <a:t>+ 100 </a:t>
            </a:r>
            <a:r>
              <a:rPr b="0" i="1" lang="en-US" sz="1800" u="none" strike="noStrike">
                <a:latin typeface="Arial"/>
                <a:ea typeface="Arial"/>
                <a:cs typeface="Arial"/>
                <a:sym typeface="Arial"/>
              </a:rPr>
              <a:t>× </a:t>
            </a:r>
            <a:r>
              <a:rPr b="0" i="0" lang="en-US" sz="1800" u="none" strike="noStrike">
                <a:latin typeface="Old Standard TT"/>
                <a:ea typeface="Old Standard TT"/>
                <a:cs typeface="Old Standard TT"/>
                <a:sym typeface="Old Standard TT"/>
              </a:rPr>
              <a:t>50</a:t>
            </a:r>
            <a:r>
              <a:rPr b="0" i="0" lang="en-US" sz="1800" u="none" strike="noStrike">
                <a:latin typeface="Arial"/>
                <a:ea typeface="Arial"/>
                <a:cs typeface="Arial"/>
                <a:sym typeface="Arial"/>
              </a:rPr>
              <a:t>2 </a:t>
            </a:r>
            <a:r>
              <a:rPr b="0" i="0" lang="en-US" sz="1800" u="none" strike="noStrike">
                <a:latin typeface="Old Standard TT"/>
                <a:ea typeface="Old Standard TT"/>
                <a:cs typeface="Old Standard TT"/>
                <a:sym typeface="Old Standard TT"/>
              </a:rPr>
              <a:t>+ 100 </a:t>
            </a:r>
            <a:r>
              <a:rPr b="0" i="1" lang="en-US" sz="1800" u="none" strike="noStrike">
                <a:latin typeface="Arial"/>
                <a:ea typeface="Arial"/>
                <a:cs typeface="Arial"/>
                <a:sym typeface="Arial"/>
              </a:rPr>
              <a:t>× </a:t>
            </a:r>
            <a:r>
              <a:rPr b="0" i="0" lang="en-US" sz="1800" u="none" strike="noStrike">
                <a:latin typeface="Old Standard TT"/>
                <a:ea typeface="Old Standard TT"/>
                <a:cs typeface="Old Standard TT"/>
                <a:sym typeface="Old Standard TT"/>
              </a:rPr>
              <a:t>50</a:t>
            </a:r>
            <a:r>
              <a:rPr b="0" i="0" lang="en-US" sz="1800" u="none" strike="noStrike">
                <a:latin typeface="Arial"/>
                <a:ea typeface="Arial"/>
                <a:cs typeface="Arial"/>
                <a:sym typeface="Arial"/>
              </a:rPr>
              <a:t>2 </a:t>
            </a:r>
            <a:r>
              <a:rPr b="0" i="0" lang="en-US" sz="1800" u="none" strike="noStrike">
                <a:latin typeface="Old Standard TT"/>
                <a:ea typeface="Old Standard TT"/>
                <a:cs typeface="Old Standard TT"/>
                <a:sym typeface="Old Standard TT"/>
              </a:rPr>
              <a:t>= 1 + 1 + 100 </a:t>
            </a:r>
            <a:r>
              <a:rPr b="0" i="1" lang="en-US" sz="1800" u="none" strike="noStrike">
                <a:latin typeface="Arial"/>
                <a:ea typeface="Arial"/>
                <a:cs typeface="Arial"/>
                <a:sym typeface="Arial"/>
              </a:rPr>
              <a:t>× </a:t>
            </a:r>
            <a:r>
              <a:rPr b="0" i="0" lang="en-US" sz="1800" u="none" strike="noStrike">
                <a:latin typeface="Old Standard TT"/>
                <a:ea typeface="Old Standard TT"/>
                <a:cs typeface="Old Standard TT"/>
                <a:sym typeface="Old Standard TT"/>
              </a:rPr>
              <a:t>2500 + 100 </a:t>
            </a:r>
            <a:r>
              <a:rPr b="0" i="1" lang="en-US" sz="1800" u="none" strike="noStrike">
                <a:latin typeface="Arial"/>
                <a:ea typeface="Arial"/>
                <a:cs typeface="Arial"/>
                <a:sym typeface="Arial"/>
              </a:rPr>
              <a:t>× </a:t>
            </a:r>
            <a:r>
              <a:rPr b="0" i="0" lang="en-US" sz="1800" u="none" strike="noStrike">
                <a:latin typeface="Old Standard TT"/>
                <a:ea typeface="Old Standard TT"/>
                <a:cs typeface="Old Standard TT"/>
                <a:sym typeface="Old Standard TT"/>
              </a:rPr>
              <a:t>2500 = 500002</a:t>
            </a:r>
            <a:r>
              <a:rPr b="0" i="1" lang="en-US" sz="1800" u="none" strike="noStrike">
                <a:latin typeface="Old Standard TT"/>
                <a:ea typeface="Old Standard TT"/>
                <a:cs typeface="Old Standard TT"/>
                <a:sym typeface="Old Standard TT"/>
              </a:rPr>
              <a:t>.</a:t>
            </a:r>
            <a:endParaRPr b="0" i="1" sz="1800" u="none" strike="noStrike">
              <a:latin typeface="Old Standard TT"/>
              <a:ea typeface="Old Standard TT"/>
              <a:cs typeface="Old Standard TT"/>
              <a:sym typeface="Old Standard TT"/>
            </a:endParaRPr>
          </a:p>
          <a:p>
            <a:pPr indent="0" lvl="0" marL="121920" rtl="0" algn="l">
              <a:lnSpc>
                <a:spcPct val="100000"/>
              </a:lnSpc>
              <a:spcBef>
                <a:spcPts val="560"/>
              </a:spcBef>
              <a:spcAft>
                <a:spcPts val="0"/>
              </a:spcAft>
              <a:buSzPts val="1680"/>
              <a:buNone/>
            </a:pPr>
            <a:r>
              <a:rPr b="0" i="0" lang="en-US" sz="1800" u="none" strike="noStrike">
                <a:latin typeface="Old Standard TT"/>
                <a:ea typeface="Old Standard TT"/>
                <a:cs typeface="Old Standard TT"/>
                <a:sym typeface="Old Standard TT"/>
              </a:rPr>
              <a:t>However, if we use (100</a:t>
            </a:r>
            <a:r>
              <a:rPr b="0" i="1" lang="en-US" sz="1800" u="none" strike="noStrike">
                <a:latin typeface="Old Standard TT"/>
                <a:ea typeface="Old Standard TT"/>
                <a:cs typeface="Old Standard TT"/>
                <a:sym typeface="Old Standard TT"/>
              </a:rPr>
              <a:t>, </a:t>
            </a:r>
            <a:r>
              <a:rPr b="0" i="0" lang="en-US" sz="1800" u="none" strike="noStrike">
                <a:latin typeface="Old Standard TT"/>
                <a:ea typeface="Old Standard TT"/>
                <a:cs typeface="Old Standard TT"/>
                <a:sym typeface="Old Standard TT"/>
              </a:rPr>
              <a:t>50) and (100</a:t>
            </a:r>
            <a:r>
              <a:rPr b="0" i="1" lang="en-US" sz="1800" u="none" strike="noStrike">
                <a:latin typeface="Old Standard TT"/>
                <a:ea typeface="Old Standard TT"/>
                <a:cs typeface="Old Standard TT"/>
                <a:sym typeface="Old Standard TT"/>
              </a:rPr>
              <a:t>,</a:t>
            </a:r>
            <a:r>
              <a:rPr b="0" i="1" lang="en-US" sz="1800" u="none" strike="noStrike">
                <a:latin typeface="Arial"/>
                <a:ea typeface="Arial"/>
                <a:cs typeface="Arial"/>
                <a:sym typeface="Arial"/>
              </a:rPr>
              <a:t>−</a:t>
            </a:r>
            <a:r>
              <a:rPr b="0" i="0" lang="en-US" sz="1800" u="none" strike="noStrike">
                <a:latin typeface="Old Standard TT"/>
                <a:ea typeface="Old Standard TT"/>
                <a:cs typeface="Old Standard TT"/>
                <a:sym typeface="Old Standard TT"/>
              </a:rPr>
              <a:t>50) as the cluster centers, the within-cluster variation is </a:t>
            </a:r>
            <a:endParaRPr b="0" i="0" sz="1800" u="none" strike="noStrike">
              <a:latin typeface="Old Standard TT"/>
              <a:ea typeface="Old Standard TT"/>
              <a:cs typeface="Old Standard TT"/>
              <a:sym typeface="Old Standard TT"/>
            </a:endParaRPr>
          </a:p>
          <a:p>
            <a:pPr indent="0" lvl="0" marL="121920" rtl="0" algn="l">
              <a:lnSpc>
                <a:spcPct val="100000"/>
              </a:lnSpc>
              <a:spcBef>
                <a:spcPts val="560"/>
              </a:spcBef>
              <a:spcAft>
                <a:spcPts val="0"/>
              </a:spcAft>
              <a:buSzPts val="1680"/>
              <a:buNone/>
            </a:pPr>
            <a:r>
              <a:rPr b="0" i="1" lang="en-US" sz="1800" u="none" strike="noStrike">
                <a:latin typeface="Old Standard TT"/>
                <a:ea typeface="Old Standard TT"/>
                <a:cs typeface="Old Standard TT"/>
                <a:sym typeface="Old Standard TT"/>
              </a:rPr>
              <a:t>E </a:t>
            </a:r>
            <a:r>
              <a:rPr b="0" i="0" lang="en-US" sz="1800" u="none" strike="noStrike">
                <a:latin typeface="Old Standard TT"/>
                <a:ea typeface="Old Standard TT"/>
                <a:cs typeface="Old Standard TT"/>
                <a:sym typeface="Old Standard TT"/>
              </a:rPr>
              <a:t>= (100</a:t>
            </a:r>
            <a:r>
              <a:rPr b="0" i="0" lang="en-US" sz="1800" u="none" strike="noStrike">
                <a:latin typeface="Arial"/>
                <a:ea typeface="Arial"/>
                <a:cs typeface="Arial"/>
                <a:sym typeface="Arial"/>
              </a:rPr>
              <a:t>2 </a:t>
            </a:r>
            <a:r>
              <a:rPr b="0" i="0" lang="en-US" sz="1800" u="none" strike="noStrike">
                <a:latin typeface="Old Standard TT"/>
                <a:ea typeface="Old Standard TT"/>
                <a:cs typeface="Old Standard TT"/>
                <a:sym typeface="Old Standard TT"/>
              </a:rPr>
              <a:t>+ 49</a:t>
            </a:r>
            <a:r>
              <a:rPr b="0" i="0" lang="en-US" sz="1800" u="none" strike="noStrike">
                <a:latin typeface="Arial"/>
                <a:ea typeface="Arial"/>
                <a:cs typeface="Arial"/>
                <a:sym typeface="Arial"/>
              </a:rPr>
              <a:t>2</a:t>
            </a:r>
            <a:r>
              <a:rPr b="0" i="0" lang="en-US" sz="1800" u="none" strike="noStrike">
                <a:latin typeface="Old Standard TT"/>
                <a:ea typeface="Old Standard TT"/>
                <a:cs typeface="Old Standard TT"/>
                <a:sym typeface="Old Standard TT"/>
              </a:rPr>
              <a:t>) + (100</a:t>
            </a:r>
            <a:r>
              <a:rPr b="0" i="0" lang="en-US" sz="1800" u="none" strike="noStrike">
                <a:latin typeface="Arial"/>
                <a:ea typeface="Arial"/>
                <a:cs typeface="Arial"/>
                <a:sym typeface="Arial"/>
              </a:rPr>
              <a:t>2 </a:t>
            </a:r>
            <a:r>
              <a:rPr b="0" i="0" lang="en-US" sz="1800" u="none" strike="noStrike">
                <a:latin typeface="Old Standard TT"/>
                <a:ea typeface="Old Standard TT"/>
                <a:cs typeface="Old Standard TT"/>
                <a:sym typeface="Old Standard TT"/>
              </a:rPr>
              <a:t>+ 49</a:t>
            </a:r>
            <a:r>
              <a:rPr b="0" i="0" lang="en-US" sz="1800" u="none" strike="noStrike">
                <a:latin typeface="Arial"/>
                <a:ea typeface="Arial"/>
                <a:cs typeface="Arial"/>
                <a:sym typeface="Arial"/>
              </a:rPr>
              <a:t>2</a:t>
            </a:r>
            <a:r>
              <a:rPr b="0" i="0" lang="en-US" sz="1800" u="none" strike="noStrike">
                <a:latin typeface="Old Standard TT"/>
                <a:ea typeface="Old Standard TT"/>
                <a:cs typeface="Old Standard TT"/>
                <a:sym typeface="Old Standard TT"/>
              </a:rPr>
              <a:t>) + 100 </a:t>
            </a:r>
            <a:r>
              <a:rPr b="0" i="1" lang="en-US" sz="1800" u="none" strike="noStrike">
                <a:latin typeface="Arial"/>
                <a:ea typeface="Arial"/>
                <a:cs typeface="Arial"/>
                <a:sym typeface="Arial"/>
              </a:rPr>
              <a:t>× </a:t>
            </a:r>
            <a:r>
              <a:rPr b="0" i="0" lang="en-US" sz="1800" u="none" strike="noStrike">
                <a:latin typeface="Old Standard TT"/>
                <a:ea typeface="Old Standard TT"/>
                <a:cs typeface="Old Standard TT"/>
                <a:sym typeface="Old Standard TT"/>
              </a:rPr>
              <a:t>0 + 100 </a:t>
            </a:r>
            <a:r>
              <a:rPr b="0" i="1" lang="en-US" sz="1800" u="none" strike="noStrike">
                <a:latin typeface="Arial"/>
                <a:ea typeface="Arial"/>
                <a:cs typeface="Arial"/>
                <a:sym typeface="Arial"/>
              </a:rPr>
              <a:t>× </a:t>
            </a:r>
            <a:r>
              <a:rPr b="0" i="0" lang="en-US" sz="1800" u="none" strike="noStrike">
                <a:latin typeface="Old Standard TT"/>
                <a:ea typeface="Old Standard TT"/>
                <a:cs typeface="Old Standard TT"/>
                <a:sym typeface="Old Standard TT"/>
              </a:rPr>
              <a:t>0 = 24802</a:t>
            </a:r>
            <a:r>
              <a:rPr b="0" i="1" lang="en-US" sz="1800" u="none" strike="noStrike">
                <a:latin typeface="Old Standard TT"/>
                <a:ea typeface="Old Standard TT"/>
                <a:cs typeface="Old Standard TT"/>
                <a:sym typeface="Old Standard TT"/>
              </a:rPr>
              <a:t>,</a:t>
            </a:r>
            <a:endParaRPr b="0" i="1" sz="1800" u="none" strike="noStrike">
              <a:latin typeface="Old Standard TT"/>
              <a:ea typeface="Old Standard TT"/>
              <a:cs typeface="Old Standard TT"/>
              <a:sym typeface="Old Standard TT"/>
            </a:endParaRPr>
          </a:p>
          <a:p>
            <a:pPr indent="0" lvl="0" marL="121920" rtl="0" algn="l">
              <a:lnSpc>
                <a:spcPct val="100000"/>
              </a:lnSpc>
              <a:spcBef>
                <a:spcPts val="560"/>
              </a:spcBef>
              <a:spcAft>
                <a:spcPts val="0"/>
              </a:spcAft>
              <a:buSzPts val="1680"/>
              <a:buNone/>
            </a:pPr>
            <a:r>
              <a:rPr b="0" i="0" lang="en-US" sz="1800" u="none" strike="noStrike">
                <a:latin typeface="Old Standard TT"/>
                <a:ea typeface="Old Standard TT"/>
                <a:cs typeface="Old Standard TT"/>
                <a:sym typeface="Old Standard TT"/>
              </a:rPr>
              <a:t>which is much smaller. This example shows </a:t>
            </a:r>
            <a:r>
              <a:rPr b="0" i="1" lang="en-US" sz="1800" u="none" strike="noStrike">
                <a:latin typeface="Old Standard TT"/>
                <a:ea typeface="Old Standard TT"/>
                <a:cs typeface="Old Standard TT"/>
                <a:sym typeface="Old Standard TT"/>
              </a:rPr>
              <a:t>k</a:t>
            </a:r>
            <a:r>
              <a:rPr b="0" i="0" lang="en-US" sz="1800" u="none" strike="noStrike">
                <a:latin typeface="Old Standard TT"/>
                <a:ea typeface="Old Standard TT"/>
                <a:cs typeface="Old Standard TT"/>
                <a:sym typeface="Old Standard TT"/>
              </a:rPr>
              <a:t>-means may be trapped by a local optimal, and cannot jump out to find the global optimum</a:t>
            </a:r>
            <a:endParaRPr b="0" i="0" sz="1800" u="none" strike="noStrike">
              <a:latin typeface="Old Standard TT"/>
              <a:ea typeface="Old Standard TT"/>
              <a:cs typeface="Old Standard TT"/>
              <a:sym typeface="Old Standard TT"/>
            </a:endParaRPr>
          </a:p>
        </p:txBody>
      </p:sp>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1" name="Shape 1041"/>
        <p:cNvGrpSpPr/>
        <p:nvPr/>
      </p:nvGrpSpPr>
      <p:grpSpPr>
        <a:xfrm>
          <a:off x="0" y="0"/>
          <a:ext cx="0" cy="0"/>
          <a:chOff x="0" y="0"/>
          <a:chExt cx="0" cy="0"/>
        </a:xfrm>
      </p:grpSpPr>
      <p:sp>
        <p:nvSpPr>
          <p:cNvPr id="1042" name="Google Shape;1042;p77"/>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043" name="Google Shape;1043;p77"/>
          <p:cNvSpPr txBox="1"/>
          <p:nvPr/>
        </p:nvSpPr>
        <p:spPr>
          <a:xfrm>
            <a:off x="251927" y="1228398"/>
            <a:ext cx="8966718" cy="47089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Old Standard TT"/>
                <a:ea typeface="Old Standard TT"/>
                <a:cs typeface="Old Standard TT"/>
                <a:sym typeface="Old Standard TT"/>
              </a:rPr>
              <a:t>Both </a:t>
            </a:r>
            <a:r>
              <a:rPr b="0" i="1" lang="en-US" sz="2000" u="none" cap="none" strike="noStrike">
                <a:solidFill>
                  <a:srgbClr val="000000"/>
                </a:solidFill>
                <a:latin typeface="Old Standard TT"/>
                <a:ea typeface="Old Standard TT"/>
                <a:cs typeface="Old Standard TT"/>
                <a:sym typeface="Old Standard TT"/>
              </a:rPr>
              <a:t>k</a:t>
            </a:r>
            <a:r>
              <a:rPr b="0" i="1" lang="en-US" sz="2000" u="none" cap="none" strike="noStrike">
                <a:solidFill>
                  <a:srgbClr val="000000"/>
                </a:solidFill>
                <a:latin typeface="Arial"/>
                <a:ea typeface="Arial"/>
                <a:cs typeface="Arial"/>
                <a:sym typeface="Arial"/>
              </a:rPr>
              <a:t>-means </a:t>
            </a:r>
            <a:r>
              <a:rPr b="0" i="0" lang="en-US" sz="2000" u="none" cap="none" strike="noStrike">
                <a:solidFill>
                  <a:srgbClr val="000000"/>
                </a:solidFill>
                <a:latin typeface="Old Standard TT"/>
                <a:ea typeface="Old Standard TT"/>
                <a:cs typeface="Old Standard TT"/>
                <a:sym typeface="Old Standard TT"/>
              </a:rPr>
              <a:t>and </a:t>
            </a:r>
            <a:r>
              <a:rPr b="0" i="1" lang="en-US" sz="2000" u="none" cap="none" strike="noStrike">
                <a:solidFill>
                  <a:srgbClr val="000000"/>
                </a:solidFill>
                <a:latin typeface="Old Standard TT"/>
                <a:ea typeface="Old Standard TT"/>
                <a:cs typeface="Old Standard TT"/>
                <a:sym typeface="Old Standard TT"/>
              </a:rPr>
              <a:t>k</a:t>
            </a:r>
            <a:r>
              <a:rPr b="0" i="1" lang="en-US" sz="2000" u="none" cap="none" strike="noStrike">
                <a:solidFill>
                  <a:srgbClr val="000000"/>
                </a:solidFill>
                <a:latin typeface="Arial"/>
                <a:ea typeface="Arial"/>
                <a:cs typeface="Arial"/>
                <a:sym typeface="Arial"/>
              </a:rPr>
              <a:t>-medoids </a:t>
            </a:r>
            <a:r>
              <a:rPr b="0" i="0" lang="en-US" sz="2000" u="none" cap="none" strike="noStrike">
                <a:solidFill>
                  <a:srgbClr val="000000"/>
                </a:solidFill>
                <a:latin typeface="Old Standard TT"/>
                <a:ea typeface="Old Standard TT"/>
                <a:cs typeface="Old Standard TT"/>
                <a:sym typeface="Old Standard TT"/>
              </a:rPr>
              <a:t>algorithms can perform effective clustering.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Old Standard TT"/>
                <a:ea typeface="Old Standard TT"/>
                <a:cs typeface="Old Standard TT"/>
                <a:sym typeface="Old Standard TT"/>
              </a:rPr>
              <a:t>(a) Illustrate the strength and weakness of </a:t>
            </a:r>
            <a:r>
              <a:rPr b="0" i="1" lang="en-US" sz="2000" u="none" cap="none" strike="noStrike">
                <a:solidFill>
                  <a:srgbClr val="FF0000"/>
                </a:solidFill>
                <a:latin typeface="Old Standard TT"/>
                <a:ea typeface="Old Standard TT"/>
                <a:cs typeface="Old Standard TT"/>
                <a:sym typeface="Old Standard TT"/>
              </a:rPr>
              <a:t>k</a:t>
            </a:r>
            <a:r>
              <a:rPr b="0" i="1" lang="en-US" sz="2000" u="none" cap="none" strike="noStrike">
                <a:solidFill>
                  <a:srgbClr val="FF0000"/>
                </a:solidFill>
                <a:latin typeface="Arial"/>
                <a:ea typeface="Arial"/>
                <a:cs typeface="Arial"/>
                <a:sym typeface="Arial"/>
              </a:rPr>
              <a:t>-means </a:t>
            </a:r>
            <a:r>
              <a:rPr b="0" i="0" lang="en-US" sz="2000" u="none" cap="none" strike="noStrike">
                <a:solidFill>
                  <a:srgbClr val="FF0000"/>
                </a:solidFill>
                <a:latin typeface="Old Standard TT"/>
                <a:ea typeface="Old Standard TT"/>
                <a:cs typeface="Old Standard TT"/>
                <a:sym typeface="Old Standard TT"/>
              </a:rPr>
              <a:t>in comparison with the </a:t>
            </a:r>
            <a:r>
              <a:rPr b="0" i="1" lang="en-US" sz="2000" u="none" cap="none" strike="noStrike">
                <a:solidFill>
                  <a:srgbClr val="FF0000"/>
                </a:solidFill>
                <a:latin typeface="Old Standard TT"/>
                <a:ea typeface="Old Standard TT"/>
                <a:cs typeface="Old Standard TT"/>
                <a:sym typeface="Old Standard TT"/>
              </a:rPr>
              <a:t>k</a:t>
            </a:r>
            <a:r>
              <a:rPr b="0" i="1" lang="en-US" sz="2000" u="none" cap="none" strike="noStrike">
                <a:solidFill>
                  <a:srgbClr val="FF0000"/>
                </a:solidFill>
                <a:latin typeface="Arial"/>
                <a:ea typeface="Arial"/>
                <a:cs typeface="Arial"/>
                <a:sym typeface="Arial"/>
              </a:rPr>
              <a:t>-medoids </a:t>
            </a:r>
            <a:r>
              <a:rPr b="0" i="0" lang="en-US" sz="2000" u="none" cap="none" strike="noStrike">
                <a:solidFill>
                  <a:srgbClr val="FF0000"/>
                </a:solidFill>
                <a:latin typeface="Old Standard TT"/>
                <a:ea typeface="Old Standard TT"/>
                <a:cs typeface="Old Standard TT"/>
                <a:sym typeface="Old Standard TT"/>
              </a:rPr>
              <a:t>algorithm.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Answer: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Old Standard TT"/>
                <a:ea typeface="Old Standard TT"/>
                <a:cs typeface="Old Standard TT"/>
                <a:sym typeface="Old Standard TT"/>
              </a:rPr>
              <a:t>k</a:t>
            </a:r>
            <a:r>
              <a:rPr b="0" i="0" lang="en-US" sz="2000" u="none" cap="none" strike="noStrike">
                <a:solidFill>
                  <a:srgbClr val="000000"/>
                </a:solidFill>
                <a:latin typeface="Old Standard TT"/>
                <a:ea typeface="Old Standard TT"/>
                <a:cs typeface="Old Standard TT"/>
                <a:sym typeface="Old Standard TT"/>
              </a:rPr>
              <a:t>-means vs. </a:t>
            </a:r>
            <a:r>
              <a:rPr b="0" i="1" lang="en-US" sz="2000" u="none" cap="none" strike="noStrike">
                <a:solidFill>
                  <a:srgbClr val="000000"/>
                </a:solidFill>
                <a:latin typeface="Old Standard TT"/>
                <a:ea typeface="Old Standard TT"/>
                <a:cs typeface="Old Standard TT"/>
                <a:sym typeface="Old Standard TT"/>
              </a:rPr>
              <a:t>k </a:t>
            </a:r>
            <a:r>
              <a:rPr b="0" i="0" lang="en-US" sz="2000" u="none" cap="none" strike="noStrike">
                <a:solidFill>
                  <a:srgbClr val="000000"/>
                </a:solidFill>
                <a:latin typeface="Old Standard TT"/>
                <a:ea typeface="Old Standard TT"/>
                <a:cs typeface="Old Standard TT"/>
                <a:sym typeface="Old Standard TT"/>
              </a:rPr>
              <a:t>medoids: more efficient but quality deteriorates by noise and outliers.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Old Standard TT"/>
                <a:ea typeface="Old Standard TT"/>
                <a:cs typeface="Old Standard TT"/>
                <a:sym typeface="Old Standard TT"/>
              </a:rPr>
              <a:t>b) Illustrate the strength and weakness of these schemes in comparison with a hierarchical clustering scheme (such as AGNES).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Answer: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Old Standard TT"/>
                <a:ea typeface="Old Standard TT"/>
                <a:cs typeface="Old Standard TT"/>
                <a:sym typeface="Old Standard TT"/>
              </a:rPr>
              <a:t>Partition: can undo what was done (by moving objects around clusters)—quality is good in general, require the number of clusters to be known; find only spherical shaped clusters.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Old Standard TT"/>
                <a:ea typeface="Old Standard TT"/>
                <a:cs typeface="Old Standard TT"/>
                <a:sym typeface="Old Standard TT"/>
              </a:rPr>
              <a:t>Hierarchical: cannot undo what was done—quality could be poor, does not require the number of clusters to be known; more efficient and parallel (divide and conquer), may find only arbitrary shaped clusters.</a:t>
            </a:r>
            <a:endParaRPr b="0" i="0" sz="20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7" name="Shape 1047"/>
        <p:cNvGrpSpPr/>
        <p:nvPr/>
      </p:nvGrpSpPr>
      <p:grpSpPr>
        <a:xfrm>
          <a:off x="0" y="0"/>
          <a:ext cx="0" cy="0"/>
          <a:chOff x="0" y="0"/>
          <a:chExt cx="0" cy="0"/>
        </a:xfrm>
      </p:grpSpPr>
      <p:sp>
        <p:nvSpPr>
          <p:cNvPr id="1048" name="Google Shape;1048;p78"/>
          <p:cNvSpPr txBox="1"/>
          <p:nvPr>
            <p:ph type="title"/>
          </p:nvPr>
        </p:nvSpPr>
        <p:spPr>
          <a:xfrm>
            <a:off x="-65315" y="800882"/>
            <a:ext cx="9181321" cy="609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b="0" i="0" lang="en-US" sz="2000" u="none" strike="noStrike">
                <a:latin typeface="Old Standard TT"/>
                <a:ea typeface="Old Standard TT"/>
                <a:cs typeface="Old Standard TT"/>
                <a:sym typeface="Old Standard TT"/>
              </a:rPr>
              <a:t>Present conditions under which density-based clustering is more suitable than partitioning-based clustering and hierarchical clustering. Give application examples to support your argument.</a:t>
            </a:r>
            <a:br>
              <a:rPr b="0" i="0" lang="en-US" sz="2000" u="none" strike="noStrike">
                <a:latin typeface="Old Standard TT"/>
                <a:ea typeface="Old Standard TT"/>
                <a:cs typeface="Old Standard TT"/>
                <a:sym typeface="Old Standard TT"/>
              </a:rPr>
            </a:br>
            <a:endParaRPr sz="2000"/>
          </a:p>
        </p:txBody>
      </p:sp>
      <p:sp>
        <p:nvSpPr>
          <p:cNvPr id="1049" name="Google Shape;1049;p78"/>
          <p:cNvSpPr txBox="1"/>
          <p:nvPr/>
        </p:nvSpPr>
        <p:spPr>
          <a:xfrm>
            <a:off x="214604" y="1228398"/>
            <a:ext cx="8500188" cy="3477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Answer: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Old Standard TT"/>
                <a:ea typeface="Old Standard TT"/>
                <a:cs typeface="Old Standard TT"/>
                <a:sym typeface="Old Standard TT"/>
              </a:rPr>
              <a:t>Density-based clustering is more suitable if no or very limited domain knowledge is available to determine the appropriate values of the parameters, the clusters are expect of arbitrary shape including non convex shapes, and the efficiency is essential on large data sets.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Old Standard TT"/>
                <a:ea typeface="Old Standard TT"/>
                <a:cs typeface="Old Standard TT"/>
                <a:sym typeface="Old Standard TT"/>
              </a:rPr>
              <a:t>For example, consider the application of recognizing residential area on a map where buildings and their types are labeled. A user may not have the domain knowledge about how a residential area would look like. Moreover, a residential area may be of arbitrary shape, and may not be in convex, such as those built along a river. In a large city, there are hundreds of thousands of buildings. Efficiency on large data sets is important.</a:t>
            </a:r>
            <a:endParaRPr b="0" i="0" sz="20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3" name="Shape 1053"/>
        <p:cNvGrpSpPr/>
        <p:nvPr/>
      </p:nvGrpSpPr>
      <p:grpSpPr>
        <a:xfrm>
          <a:off x="0" y="0"/>
          <a:ext cx="0" cy="0"/>
          <a:chOff x="0" y="0"/>
          <a:chExt cx="0" cy="0"/>
        </a:xfrm>
      </p:grpSpPr>
      <p:sp>
        <p:nvSpPr>
          <p:cNvPr id="1054" name="Google Shape;1054;p79"/>
          <p:cNvSpPr txBox="1"/>
          <p:nvPr>
            <p:ph type="title"/>
          </p:nvPr>
        </p:nvSpPr>
        <p:spPr>
          <a:xfrm>
            <a:off x="609600" y="381000"/>
            <a:ext cx="7793038"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055" name="Google Shape;1055;p79"/>
          <p:cNvSpPr txBox="1"/>
          <p:nvPr>
            <p:ph idx="1" type="body"/>
          </p:nvPr>
        </p:nvSpPr>
        <p:spPr>
          <a:xfrm>
            <a:off x="380999" y="1371600"/>
            <a:ext cx="8595049" cy="5105400"/>
          </a:xfrm>
          <a:prstGeom prst="rect">
            <a:avLst/>
          </a:prstGeom>
          <a:noFill/>
          <a:ln>
            <a:noFill/>
          </a:ln>
        </p:spPr>
        <p:txBody>
          <a:bodyPr anchorCtr="0" anchor="t" bIns="91425" lIns="91425" spcFirstLastPara="1" rIns="91425" wrap="square" tIns="91425">
            <a:noAutofit/>
          </a:bodyPr>
          <a:lstStyle/>
          <a:p>
            <a:pPr indent="-335280" lvl="0" marL="457200" rtl="0" algn="l">
              <a:lnSpc>
                <a:spcPct val="100000"/>
              </a:lnSpc>
              <a:spcBef>
                <a:spcPts val="560"/>
              </a:spcBef>
              <a:spcAft>
                <a:spcPts val="0"/>
              </a:spcAft>
              <a:buSzPts val="1680"/>
              <a:buChar char="■"/>
            </a:pPr>
            <a:r>
              <a:rPr b="0" i="0" lang="en-US" sz="2000" u="none" strike="noStrike">
                <a:latin typeface="Old Standard TT"/>
                <a:ea typeface="Old Standard TT"/>
                <a:cs typeface="Old Standard TT"/>
                <a:sym typeface="Old Standard TT"/>
              </a:rPr>
              <a:t>Give an example of how specific clustering methods can be </a:t>
            </a:r>
            <a:r>
              <a:rPr b="0" i="1" lang="en-US" sz="2000" u="none" strike="noStrike">
                <a:latin typeface="Arial"/>
                <a:ea typeface="Arial"/>
                <a:cs typeface="Arial"/>
                <a:sym typeface="Arial"/>
              </a:rPr>
              <a:t>integrated</a:t>
            </a:r>
            <a:r>
              <a:rPr b="0" i="0" lang="en-US" sz="2000" u="none" strike="noStrike">
                <a:latin typeface="Old Standard TT"/>
                <a:ea typeface="Old Standard TT"/>
                <a:cs typeface="Old Standard TT"/>
                <a:sym typeface="Old Standard TT"/>
              </a:rPr>
              <a:t>, for example, where one clustering algorithm is used as a preprocessing step for another. In addition, provide reasoning as to why the integration of two methods may sometimes lead to improved clustering quality and efficiency.</a:t>
            </a:r>
            <a:endParaRPr b="0" i="0" sz="2000" u="none" strike="noStrike">
              <a:latin typeface="Old Standard TT"/>
              <a:ea typeface="Old Standard TT"/>
              <a:cs typeface="Old Standard TT"/>
              <a:sym typeface="Old Standard TT"/>
            </a:endParaRPr>
          </a:p>
          <a:p>
            <a:pPr indent="0" lvl="0" marL="121920" rtl="0" algn="l">
              <a:lnSpc>
                <a:spcPct val="100000"/>
              </a:lnSpc>
              <a:spcBef>
                <a:spcPts val="560"/>
              </a:spcBef>
              <a:spcAft>
                <a:spcPts val="0"/>
              </a:spcAft>
              <a:buSzPts val="1680"/>
              <a:buNone/>
            </a:pPr>
            <a:r>
              <a:rPr b="1" i="0" lang="en-US" sz="2000" u="none" strike="noStrike">
                <a:latin typeface="Arial"/>
                <a:ea typeface="Arial"/>
                <a:cs typeface="Arial"/>
                <a:sym typeface="Arial"/>
              </a:rPr>
              <a:t>Answer:</a:t>
            </a:r>
            <a:endParaRPr b="1" i="0" sz="2000" u="none" strike="noStrike">
              <a:latin typeface="Arial"/>
              <a:ea typeface="Arial"/>
              <a:cs typeface="Arial"/>
              <a:sym typeface="Arial"/>
            </a:endParaRPr>
          </a:p>
          <a:p>
            <a:pPr indent="-335280" lvl="0" marL="457200" rtl="0" algn="l">
              <a:lnSpc>
                <a:spcPct val="100000"/>
              </a:lnSpc>
              <a:spcBef>
                <a:spcPts val="560"/>
              </a:spcBef>
              <a:spcAft>
                <a:spcPts val="0"/>
              </a:spcAft>
              <a:buSzPts val="1680"/>
              <a:buChar char="■"/>
            </a:pPr>
            <a:r>
              <a:rPr b="0" i="0" lang="en-US" sz="2000" u="none" strike="noStrike">
                <a:latin typeface="Old Standard TT"/>
                <a:ea typeface="Old Standard TT"/>
                <a:cs typeface="Old Standard TT"/>
                <a:sym typeface="Old Standard TT"/>
              </a:rPr>
              <a:t>Consider building an ontology of queries for information retrieval and web search. A query is associated with a vector of web pages that are clicked when the query is asked. An effective approach is to first conduct density-based clustering to form small clusters as micro-clusters. </a:t>
            </a:r>
            <a:endParaRPr b="0" i="0" sz="2000" u="none" strike="noStrike">
              <a:latin typeface="Old Standard TT"/>
              <a:ea typeface="Old Standard TT"/>
              <a:cs typeface="Old Standard TT"/>
              <a:sym typeface="Old Standard TT"/>
            </a:endParaRPr>
          </a:p>
          <a:p>
            <a:pPr indent="-335280" lvl="0" marL="457200" rtl="0" algn="l">
              <a:lnSpc>
                <a:spcPct val="100000"/>
              </a:lnSpc>
              <a:spcBef>
                <a:spcPts val="560"/>
              </a:spcBef>
              <a:spcAft>
                <a:spcPts val="0"/>
              </a:spcAft>
              <a:buSzPts val="1680"/>
              <a:buChar char="■"/>
            </a:pPr>
            <a:r>
              <a:rPr b="0" i="0" lang="en-US" sz="2000" u="none" strike="noStrike">
                <a:latin typeface="Old Standard TT"/>
                <a:ea typeface="Old Standard TT"/>
                <a:cs typeface="Old Standard TT"/>
                <a:sym typeface="Old Standard TT"/>
              </a:rPr>
              <a:t>Each micro-cluster is treated as a base unit, sometimes called a concept. Then, a hierarchical clustering method can be applied to build an ontology.</a:t>
            </a:r>
            <a:endParaRPr b="0" i="0" sz="2000" u="none" strike="noStrike">
              <a:latin typeface="Old Standard TT"/>
              <a:ea typeface="Old Standard TT"/>
              <a:cs typeface="Old Standard TT"/>
              <a:sym typeface="Old Standard TT"/>
            </a:endParaRPr>
          </a:p>
          <a:p>
            <a:pPr indent="-335280" lvl="0" marL="457200" rtl="0" algn="l">
              <a:lnSpc>
                <a:spcPct val="100000"/>
              </a:lnSpc>
              <a:spcBef>
                <a:spcPts val="560"/>
              </a:spcBef>
              <a:spcAft>
                <a:spcPts val="0"/>
              </a:spcAft>
              <a:buSzPts val="1680"/>
              <a:buChar char="■"/>
            </a:pPr>
            <a:r>
              <a:rPr b="0" i="0" lang="en-US" sz="2000" u="none" strike="noStrike">
                <a:latin typeface="Old Standard TT"/>
                <a:ea typeface="Old Standard TT"/>
                <a:cs typeface="Old Standard TT"/>
                <a:sym typeface="Old Standard TT"/>
              </a:rPr>
              <a:t>To use density-based clustering as a pre-processing step can quickly merge synonyms, such as “University of Illinois at Urbana-Champaign” and “UIUC”, into one concept. This preprocessing step can reduce the data so that the ontology built later is more meaningful, and the ontology building process is faster.</a:t>
            </a:r>
            <a:endParaRPr sz="2000"/>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48" name="Google Shape;148;p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49" name="Google Shape;149;p8"/>
          <p:cNvSpPr txBox="1"/>
          <p:nvPr>
            <p:ph type="title"/>
          </p:nvPr>
        </p:nvSpPr>
        <p:spPr>
          <a:xfrm>
            <a:off x="822325" y="492125"/>
            <a:ext cx="7296150" cy="498475"/>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t/>
            </a:r>
            <a:endParaRPr sz="3200"/>
          </a:p>
          <a:p>
            <a:pPr indent="0" lvl="0" marL="0" rtl="0" algn="l">
              <a:lnSpc>
                <a:spcPct val="100000"/>
              </a:lnSpc>
              <a:spcBef>
                <a:spcPts val="0"/>
              </a:spcBef>
              <a:spcAft>
                <a:spcPts val="0"/>
              </a:spcAft>
              <a:buClr>
                <a:schemeClr val="dk2"/>
              </a:buClr>
              <a:buSzPts val="3200"/>
              <a:buFont typeface="Tahoma"/>
              <a:buNone/>
            </a:pPr>
            <a:r>
              <a:rPr b="1" lang="en-US" sz="2400"/>
              <a:t> </a:t>
            </a:r>
            <a:endParaRPr b="1" sz="2400"/>
          </a:p>
          <a:p>
            <a:pPr indent="0" lvl="0" marL="0" marR="0" rtl="0" algn="ctr">
              <a:lnSpc>
                <a:spcPct val="100000"/>
              </a:lnSpc>
              <a:spcBef>
                <a:spcPts val="0"/>
              </a:spcBef>
              <a:spcAft>
                <a:spcPts val="0"/>
              </a:spcAft>
              <a:buClr>
                <a:schemeClr val="dk2"/>
              </a:buClr>
              <a:buSzPts val="3200"/>
              <a:buFont typeface="Tahoma"/>
              <a:buNone/>
            </a:pPr>
            <a:r>
              <a:t/>
            </a:r>
            <a:endParaRPr sz="3200"/>
          </a:p>
        </p:txBody>
      </p:sp>
      <p:sp>
        <p:nvSpPr>
          <p:cNvPr id="150" name="Google Shape;150;p8"/>
          <p:cNvSpPr txBox="1"/>
          <p:nvPr>
            <p:ph idx="1" type="body"/>
          </p:nvPr>
        </p:nvSpPr>
        <p:spPr>
          <a:xfrm>
            <a:off x="0" y="1257675"/>
            <a:ext cx="9144000" cy="4990800"/>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A centroid-based partitioning technique uses the </a:t>
            </a:r>
            <a:r>
              <a:rPr b="1" i="1" lang="en-US" sz="1800" u="none" strike="noStrike"/>
              <a:t>centroid </a:t>
            </a:r>
            <a:r>
              <a:rPr b="0" i="0" lang="en-US" sz="1800" u="none" strike="noStrike">
                <a:latin typeface="Tahoma"/>
                <a:ea typeface="Tahoma"/>
                <a:cs typeface="Tahoma"/>
                <a:sym typeface="Tahoma"/>
              </a:rPr>
              <a:t>of a cluster, </a:t>
            </a:r>
            <a:r>
              <a:rPr b="0" i="1" lang="en-US" sz="1800" u="none" strike="noStrike">
                <a:latin typeface="Tahoma"/>
                <a:ea typeface="Tahoma"/>
                <a:cs typeface="Tahoma"/>
                <a:sym typeface="Tahoma"/>
              </a:rPr>
              <a:t>Ci </a:t>
            </a:r>
            <a:r>
              <a:rPr b="0" i="0" lang="en-US" sz="1800" u="none" strike="noStrike">
                <a:latin typeface="Tahoma"/>
                <a:ea typeface="Tahoma"/>
                <a:cs typeface="Tahoma"/>
                <a:sym typeface="Tahoma"/>
              </a:rPr>
              <a:t>, to represent that cluster.</a:t>
            </a:r>
            <a:endParaRPr b="0" i="0" sz="1800" u="none" strike="noStrike">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The quality of cluster </a:t>
            </a:r>
            <a:r>
              <a:rPr b="0" i="1" lang="en-US" sz="1800" u="none" strike="noStrike">
                <a:latin typeface="Tahoma"/>
                <a:ea typeface="Tahoma"/>
                <a:cs typeface="Tahoma"/>
                <a:sym typeface="Tahoma"/>
              </a:rPr>
              <a:t>Ci </a:t>
            </a:r>
            <a:r>
              <a:rPr b="0" i="0" lang="en-US" sz="1800" u="none" strike="noStrike">
                <a:latin typeface="Tahoma"/>
                <a:ea typeface="Tahoma"/>
                <a:cs typeface="Tahoma"/>
                <a:sym typeface="Tahoma"/>
              </a:rPr>
              <a:t>can be measured by the </a:t>
            </a:r>
            <a:r>
              <a:rPr b="1" i="0" lang="en-US" sz="1800" u="none" strike="noStrike">
                <a:latin typeface="Tahoma"/>
                <a:ea typeface="Tahoma"/>
                <a:cs typeface="Tahoma"/>
                <a:sym typeface="Tahoma"/>
              </a:rPr>
              <a:t>within cluster variation</a:t>
            </a:r>
            <a:r>
              <a:rPr b="0" i="0" lang="en-US" sz="1800" u="none" strike="noStrike">
                <a:latin typeface="Tahoma"/>
                <a:ea typeface="Tahoma"/>
                <a:cs typeface="Tahoma"/>
                <a:sym typeface="Tahoma"/>
              </a:rPr>
              <a:t>, which is the sum of </a:t>
            </a:r>
            <a:r>
              <a:rPr b="0" i="1" lang="en-US" sz="1800" u="none" strike="noStrike">
                <a:latin typeface="Tahoma"/>
                <a:ea typeface="Tahoma"/>
                <a:cs typeface="Tahoma"/>
                <a:sym typeface="Tahoma"/>
              </a:rPr>
              <a:t>squared error </a:t>
            </a:r>
            <a:r>
              <a:rPr b="0" i="0" lang="en-US" sz="1800" u="none" strike="noStrike">
                <a:latin typeface="Tahoma"/>
                <a:ea typeface="Tahoma"/>
                <a:cs typeface="Tahoma"/>
                <a:sym typeface="Tahoma"/>
              </a:rPr>
              <a:t>between all objects in </a:t>
            </a:r>
            <a:r>
              <a:rPr b="0" i="1" lang="en-US" sz="1800" u="none" strike="noStrike">
                <a:latin typeface="Tahoma"/>
                <a:ea typeface="Tahoma"/>
                <a:cs typeface="Tahoma"/>
                <a:sym typeface="Tahoma"/>
              </a:rPr>
              <a:t>Ci </a:t>
            </a:r>
            <a:r>
              <a:rPr b="0" i="0" lang="en-US" sz="1800" u="none" strike="noStrike">
                <a:latin typeface="Tahoma"/>
                <a:ea typeface="Tahoma"/>
                <a:cs typeface="Tahoma"/>
                <a:sym typeface="Tahoma"/>
              </a:rPr>
              <a:t>and the centroid </a:t>
            </a:r>
            <a:r>
              <a:rPr b="1" i="1" lang="en-US" sz="1800" u="none" strike="noStrike">
                <a:latin typeface="Tahoma"/>
                <a:ea typeface="Tahoma"/>
                <a:cs typeface="Tahoma"/>
                <a:sym typeface="Tahoma"/>
              </a:rPr>
              <a:t>ci</a:t>
            </a:r>
            <a:r>
              <a:rPr b="0" i="0" lang="en-US" sz="1800" u="none" strike="noStrike">
                <a:latin typeface="Tahoma"/>
                <a:ea typeface="Tahoma"/>
                <a:cs typeface="Tahoma"/>
                <a:sym typeface="Tahoma"/>
              </a:rPr>
              <a:t>, defined as</a:t>
            </a:r>
            <a:endParaRPr b="0" i="0" sz="1800" u="none" strike="noStrike">
              <a:latin typeface="Tahoma"/>
              <a:ea typeface="Tahoma"/>
              <a:cs typeface="Tahoma"/>
              <a:sym typeface="Tahoma"/>
            </a:endParaRPr>
          </a:p>
          <a:p>
            <a:pPr indent="0" lvl="0" marL="121920" rtl="0" algn="l">
              <a:lnSpc>
                <a:spcPct val="100000"/>
              </a:lnSpc>
              <a:spcBef>
                <a:spcPts val="560"/>
              </a:spcBef>
              <a:spcAft>
                <a:spcPts val="0"/>
              </a:spcAft>
              <a:buSzPts val="1680"/>
              <a:buNone/>
            </a:pPr>
            <a:r>
              <a:t/>
            </a:r>
            <a:endParaRPr b="0" i="0" sz="1800" u="none" strike="noStrike">
              <a:latin typeface="Tahoma"/>
              <a:ea typeface="Tahoma"/>
              <a:cs typeface="Tahoma"/>
              <a:sym typeface="Tahoma"/>
            </a:endParaRPr>
          </a:p>
          <a:p>
            <a:pPr indent="0" lvl="1" marL="579120" rtl="0" algn="l">
              <a:lnSpc>
                <a:spcPct val="100000"/>
              </a:lnSpc>
              <a:spcBef>
                <a:spcPts val="560"/>
              </a:spcBef>
              <a:spcAft>
                <a:spcPts val="0"/>
              </a:spcAft>
              <a:buSzPts val="1540"/>
              <a:buNone/>
            </a:pPr>
            <a:r>
              <a:t/>
            </a:r>
            <a:endParaRPr b="0" i="0" sz="1800" u="none" strike="noStrike">
              <a:latin typeface="Tahoma"/>
              <a:ea typeface="Tahoma"/>
              <a:cs typeface="Tahoma"/>
              <a:sym typeface="Tahoma"/>
            </a:endParaRPr>
          </a:p>
          <a:p>
            <a:pPr indent="0" lvl="1" marL="579120" rtl="0" algn="l">
              <a:lnSpc>
                <a:spcPct val="100000"/>
              </a:lnSpc>
              <a:spcBef>
                <a:spcPts val="560"/>
              </a:spcBef>
              <a:spcAft>
                <a:spcPts val="0"/>
              </a:spcAft>
              <a:buSzPts val="1540"/>
              <a:buNone/>
            </a:pPr>
            <a:r>
              <a:rPr b="0" i="0" lang="en-US" sz="1800" u="none" strike="noStrike">
                <a:latin typeface="Tahoma"/>
                <a:ea typeface="Tahoma"/>
                <a:cs typeface="Tahoma"/>
                <a:sym typeface="Tahoma"/>
              </a:rPr>
              <a:t>where </a:t>
            </a:r>
            <a:r>
              <a:rPr b="0" i="1" lang="en-US" sz="1800" u="none" strike="noStrike">
                <a:latin typeface="Tahoma"/>
                <a:ea typeface="Tahoma"/>
                <a:cs typeface="Tahoma"/>
                <a:sym typeface="Tahoma"/>
              </a:rPr>
              <a:t>E </a:t>
            </a:r>
            <a:r>
              <a:rPr b="0" i="0" lang="en-US" sz="1800" u="none" strike="noStrike">
                <a:latin typeface="Tahoma"/>
                <a:ea typeface="Tahoma"/>
                <a:cs typeface="Tahoma"/>
                <a:sym typeface="Tahoma"/>
              </a:rPr>
              <a:t>is the sum of the squared error for all objects in the data set; </a:t>
            </a:r>
            <a:r>
              <a:rPr b="1" i="1" lang="en-US" sz="1800" u="none" strike="noStrike">
                <a:latin typeface="Tahoma"/>
                <a:ea typeface="Tahoma"/>
                <a:cs typeface="Tahoma"/>
                <a:sym typeface="Tahoma"/>
              </a:rPr>
              <a:t>p </a:t>
            </a:r>
            <a:r>
              <a:rPr b="0" i="0" lang="en-US" sz="1800" u="none" strike="noStrike">
                <a:latin typeface="Tahoma"/>
                <a:ea typeface="Tahoma"/>
                <a:cs typeface="Tahoma"/>
                <a:sym typeface="Tahoma"/>
              </a:rPr>
              <a:t>is the point in space representing a given object; and </a:t>
            </a:r>
            <a:r>
              <a:rPr b="1" i="1" lang="en-US" sz="1800" u="none" strike="noStrike">
                <a:latin typeface="Tahoma"/>
                <a:ea typeface="Tahoma"/>
                <a:cs typeface="Tahoma"/>
                <a:sym typeface="Tahoma"/>
              </a:rPr>
              <a:t>ci </a:t>
            </a:r>
            <a:r>
              <a:rPr b="0" i="0" lang="en-US" sz="1800" u="none" strike="noStrike">
                <a:latin typeface="Tahoma"/>
                <a:ea typeface="Tahoma"/>
                <a:cs typeface="Tahoma"/>
                <a:sym typeface="Tahoma"/>
              </a:rPr>
              <a:t>is the centroid of cluster </a:t>
            </a:r>
            <a:r>
              <a:rPr b="0" i="1" lang="en-US" sz="1800" u="none" strike="noStrike">
                <a:latin typeface="Tahoma"/>
                <a:ea typeface="Tahoma"/>
                <a:cs typeface="Tahoma"/>
                <a:sym typeface="Tahoma"/>
              </a:rPr>
              <a:t>Ci </a:t>
            </a:r>
            <a:r>
              <a:rPr b="0" i="0" lang="en-US" sz="1800" u="none" strike="noStrike">
                <a:latin typeface="Tahoma"/>
                <a:ea typeface="Tahoma"/>
                <a:cs typeface="Tahoma"/>
                <a:sym typeface="Tahoma"/>
              </a:rPr>
              <a:t>(both </a:t>
            </a:r>
            <a:r>
              <a:rPr b="1" i="1" lang="en-US" sz="1800" u="none" strike="noStrike">
                <a:latin typeface="Tahoma"/>
                <a:ea typeface="Tahoma"/>
                <a:cs typeface="Tahoma"/>
                <a:sym typeface="Tahoma"/>
              </a:rPr>
              <a:t>p </a:t>
            </a:r>
            <a:r>
              <a:rPr b="0" i="0" lang="en-US" sz="1800" u="none" strike="noStrike">
                <a:latin typeface="Tahoma"/>
                <a:ea typeface="Tahoma"/>
                <a:cs typeface="Tahoma"/>
                <a:sym typeface="Tahoma"/>
              </a:rPr>
              <a:t>and </a:t>
            </a:r>
            <a:r>
              <a:rPr b="1" i="1" lang="en-US" sz="1800" u="none" strike="noStrike">
                <a:latin typeface="Tahoma"/>
                <a:ea typeface="Tahoma"/>
                <a:cs typeface="Tahoma"/>
                <a:sym typeface="Tahoma"/>
              </a:rPr>
              <a:t>ci </a:t>
            </a:r>
            <a:r>
              <a:rPr b="0" i="0" lang="en-US" sz="1800" u="none" strike="noStrike">
                <a:latin typeface="Tahoma"/>
                <a:ea typeface="Tahoma"/>
                <a:cs typeface="Tahoma"/>
                <a:sym typeface="Tahoma"/>
              </a:rPr>
              <a:t>are multidimensional).</a:t>
            </a:r>
            <a:endParaRPr b="0" i="0" sz="1800" u="none" strike="noStrike">
              <a:latin typeface="Tahoma"/>
              <a:ea typeface="Tahoma"/>
              <a:cs typeface="Tahoma"/>
              <a:sym typeface="Tahoma"/>
            </a:endParaRPr>
          </a:p>
          <a:p>
            <a:pPr indent="0" lvl="1" marL="579120" rtl="0" algn="l">
              <a:lnSpc>
                <a:spcPct val="100000"/>
              </a:lnSpc>
              <a:spcBef>
                <a:spcPts val="560"/>
              </a:spcBef>
              <a:spcAft>
                <a:spcPts val="0"/>
              </a:spcAft>
              <a:buSzPts val="1540"/>
              <a:buNone/>
            </a:pPr>
            <a:r>
              <a:t/>
            </a:r>
            <a:endParaRPr sz="1800"/>
          </a:p>
          <a:p>
            <a:pPr indent="-335280" lvl="0" marL="457200" rtl="0" algn="l">
              <a:lnSpc>
                <a:spcPct val="100000"/>
              </a:lnSpc>
              <a:spcBef>
                <a:spcPts val="560"/>
              </a:spcBef>
              <a:spcAft>
                <a:spcPts val="0"/>
              </a:spcAft>
              <a:buSzPts val="1680"/>
              <a:buChar char="■"/>
            </a:pPr>
            <a:r>
              <a:rPr lang="en-US" sz="1800"/>
              <a:t>This objective function tries to make the resulting k clusters as compact and as separate as possible.</a:t>
            </a:r>
            <a:r>
              <a:rPr lang="en-US" sz="1800">
                <a:latin typeface="Tahoma"/>
                <a:ea typeface="Tahoma"/>
                <a:cs typeface="Tahoma"/>
                <a:sym typeface="Tahoma"/>
              </a:rPr>
              <a:t>  </a:t>
            </a:r>
            <a:endParaRPr sz="1800">
              <a:latin typeface="Tahoma"/>
              <a:ea typeface="Tahoma"/>
              <a:cs typeface="Tahoma"/>
              <a:sym typeface="Tahoma"/>
            </a:endParaRPr>
          </a:p>
          <a:p>
            <a:pPr indent="0" lvl="0" marL="457200" rtl="0" algn="l">
              <a:lnSpc>
                <a:spcPct val="100000"/>
              </a:lnSpc>
              <a:spcBef>
                <a:spcPts val="560"/>
              </a:spcBef>
              <a:spcAft>
                <a:spcPts val="0"/>
              </a:spcAft>
              <a:buSzPts val="1680"/>
              <a:buNone/>
            </a:pPr>
            <a:r>
              <a:t/>
            </a:r>
            <a:endParaRPr sz="1800"/>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Optimizing the within-cluster variation is computationally challenging.</a:t>
            </a:r>
            <a:endParaRPr b="0" i="0" sz="1800" u="none" strike="noStrike">
              <a:latin typeface="Tahoma"/>
              <a:ea typeface="Tahoma"/>
              <a:cs typeface="Tahoma"/>
              <a:sym typeface="Tahoma"/>
            </a:endParaRPr>
          </a:p>
          <a:p>
            <a:pPr indent="0" lvl="0" marL="457200" rtl="0" algn="l">
              <a:lnSpc>
                <a:spcPct val="100000"/>
              </a:lnSpc>
              <a:spcBef>
                <a:spcPts val="560"/>
              </a:spcBef>
              <a:spcAft>
                <a:spcPts val="0"/>
              </a:spcAft>
              <a:buSzPts val="1680"/>
              <a:buNone/>
            </a:pPr>
            <a:r>
              <a:t/>
            </a:r>
            <a:endParaRPr sz="1800"/>
          </a:p>
          <a:p>
            <a:pPr indent="-335280" lvl="0" marL="457200" rtl="0" algn="l">
              <a:lnSpc>
                <a:spcPct val="100000"/>
              </a:lnSpc>
              <a:spcBef>
                <a:spcPts val="560"/>
              </a:spcBef>
              <a:spcAft>
                <a:spcPts val="0"/>
              </a:spcAft>
              <a:buSzPts val="1680"/>
              <a:buChar char="■"/>
            </a:pPr>
            <a:r>
              <a:rPr b="0" i="0" lang="en-US" sz="1800" u="none" strike="noStrike">
                <a:latin typeface="Tahoma"/>
                <a:ea typeface="Tahoma"/>
                <a:cs typeface="Tahoma"/>
                <a:sym typeface="Tahoma"/>
              </a:rPr>
              <a:t>To overcome the prohibitive computational cost for the exact solution, greedy approaches are often used in practice. </a:t>
            </a:r>
            <a:r>
              <a:rPr lang="en-US" sz="1800">
                <a:latin typeface="Tahoma"/>
                <a:ea typeface="Tahoma"/>
                <a:cs typeface="Tahoma"/>
                <a:sym typeface="Tahoma"/>
              </a:rPr>
              <a:t>e</a:t>
            </a:r>
            <a:r>
              <a:rPr b="0" i="0" lang="en-US" sz="1800" u="none" strike="noStrike">
                <a:latin typeface="Tahoma"/>
                <a:ea typeface="Tahoma"/>
                <a:cs typeface="Tahoma"/>
                <a:sym typeface="Tahoma"/>
              </a:rPr>
              <a:t>.g k-means algorithm</a:t>
            </a:r>
            <a:endParaRPr>
              <a:latin typeface="Tahoma"/>
              <a:ea typeface="Tahoma"/>
              <a:cs typeface="Tahoma"/>
              <a:sym typeface="Tahoma"/>
            </a:endParaRPr>
          </a:p>
        </p:txBody>
      </p:sp>
      <p:pic>
        <p:nvPicPr>
          <p:cNvPr id="151" name="Google Shape;151;p8"/>
          <p:cNvPicPr preferRelativeResize="0"/>
          <p:nvPr/>
        </p:nvPicPr>
        <p:blipFill rotWithShape="1">
          <a:blip r:embed="rId3">
            <a:alphaModFix/>
          </a:blip>
          <a:srcRect b="0" l="0" r="0" t="0"/>
          <a:stretch/>
        </p:blipFill>
        <p:spPr>
          <a:xfrm>
            <a:off x="2209800" y="2512175"/>
            <a:ext cx="3016399" cy="688225"/>
          </a:xfrm>
          <a:prstGeom prst="rect">
            <a:avLst/>
          </a:prstGeom>
          <a:noFill/>
          <a:ln>
            <a:noFill/>
          </a:ln>
        </p:spPr>
      </p:pic>
      <p:sp>
        <p:nvSpPr>
          <p:cNvPr id="152" name="Google Shape;152;p8"/>
          <p:cNvSpPr txBox="1"/>
          <p:nvPr>
            <p:ph type="title"/>
          </p:nvPr>
        </p:nvSpPr>
        <p:spPr>
          <a:xfrm>
            <a:off x="822325" y="492125"/>
            <a:ext cx="7296300" cy="498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The </a:t>
            </a:r>
            <a:r>
              <a:rPr b="0" i="1" lang="en-US" sz="3200" u="none" cap="none" strike="noStrike">
                <a:solidFill>
                  <a:schemeClr val="dk2"/>
                </a:solidFill>
                <a:latin typeface="Tahoma"/>
                <a:ea typeface="Tahoma"/>
                <a:cs typeface="Tahoma"/>
                <a:sym typeface="Tahoma"/>
              </a:rPr>
              <a:t>K-Means</a:t>
            </a:r>
            <a:r>
              <a:rPr b="0" i="0" lang="en-US" sz="3200" u="none" cap="none" strike="noStrike">
                <a:solidFill>
                  <a:schemeClr val="dk2"/>
                </a:solidFill>
                <a:latin typeface="Tahoma"/>
                <a:ea typeface="Tahoma"/>
                <a:cs typeface="Tahoma"/>
                <a:sym typeface="Tahoma"/>
              </a:rPr>
              <a:t> Clustering Method</a:t>
            </a:r>
            <a:r>
              <a:rPr b="1" i="0" lang="en-US" sz="2400" u="none" cap="none" strike="noStrike">
                <a:solidFill>
                  <a:schemeClr val="dk2"/>
                </a:solidFill>
                <a:latin typeface="Tahoma"/>
                <a:ea typeface="Tahoma"/>
                <a:cs typeface="Tahoma"/>
                <a:sym typeface="Tahoma"/>
              </a:rPr>
              <a:t> </a:t>
            </a:r>
            <a:endParaRPr b="1" i="0" sz="2400" u="none" cap="none" strike="noStrike">
              <a:solidFill>
                <a:schemeClr val="dk2"/>
              </a:solidFill>
              <a:latin typeface="Tahoma"/>
              <a:ea typeface="Tahoma"/>
              <a:cs typeface="Tahoma"/>
              <a:sym typeface="Tahoma"/>
            </a:endParaRPr>
          </a:p>
        </p:txBody>
      </p:sp>
    </p:spTree>
  </p:cSld>
  <p:clrMapOvr>
    <a:masterClrMapping/>
  </p:clrMapOvr>
  <p:transition>
    <p:fade thruBlk="1"/>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8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061" name="Google Shape;1061;p80"/>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062" name="Google Shape;1062;p8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63" name="Google Shape;1063;p80"/>
          <p:cNvSpPr txBox="1"/>
          <p:nvPr>
            <p:ph type="title"/>
          </p:nvPr>
        </p:nvSpPr>
        <p:spPr>
          <a:xfrm>
            <a:off x="609600" y="381000"/>
            <a:ext cx="7793037"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Tahoma"/>
              <a:buNone/>
            </a:pPr>
            <a:r>
              <a:rPr b="0" i="0" lang="en-US" sz="3600" u="none" cap="none" strike="noStrike">
                <a:solidFill>
                  <a:schemeClr val="dk2"/>
                </a:solidFill>
                <a:latin typeface="Tahoma"/>
                <a:ea typeface="Tahoma"/>
                <a:cs typeface="Tahoma"/>
                <a:sym typeface="Tahoma"/>
              </a:rPr>
              <a:t>What Is Outlier Discovery?</a:t>
            </a:r>
            <a:endParaRPr b="0" i="0" sz="3600" u="none" cap="none" strike="noStrike">
              <a:solidFill>
                <a:schemeClr val="dk2"/>
              </a:solidFill>
              <a:latin typeface="Tahoma"/>
              <a:ea typeface="Tahoma"/>
              <a:cs typeface="Tahoma"/>
              <a:sym typeface="Tahoma"/>
            </a:endParaRPr>
          </a:p>
        </p:txBody>
      </p:sp>
      <p:sp>
        <p:nvSpPr>
          <p:cNvPr id="1064" name="Google Shape;1064;p80"/>
          <p:cNvSpPr txBox="1"/>
          <p:nvPr>
            <p:ph idx="1" type="body"/>
          </p:nvPr>
        </p:nvSpPr>
        <p:spPr>
          <a:xfrm>
            <a:off x="381000" y="1447800"/>
            <a:ext cx="83820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What are outliers?</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The set of objects are considerably dissimilar from the remainder of the data</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Example:  Sports: Michael Jordon, Wayne Gretzky, ...</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Problem: Define and find outliers in large data sets</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Applications:</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Credit card fraud detection</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Telecom fraud detection</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Customer segmentation</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Medical analysis</a:t>
            </a:r>
            <a:endParaRPr b="0" i="0" sz="24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070" name="Google Shape;1070;p81"/>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071" name="Google Shape;1071;p8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1072" name="Google Shape;1072;p81"/>
          <p:cNvPicPr preferRelativeResize="0"/>
          <p:nvPr/>
        </p:nvPicPr>
        <p:blipFill rotWithShape="1">
          <a:blip r:embed="rId3">
            <a:alphaModFix/>
          </a:blip>
          <a:srcRect b="0" l="0" r="0" t="0"/>
          <a:stretch/>
        </p:blipFill>
        <p:spPr>
          <a:xfrm>
            <a:off x="4572000" y="0"/>
            <a:ext cx="4572000" cy="2590800"/>
          </a:xfrm>
          <a:prstGeom prst="rect">
            <a:avLst/>
          </a:prstGeom>
          <a:noFill/>
          <a:ln>
            <a:noFill/>
          </a:ln>
        </p:spPr>
      </p:pic>
      <p:sp>
        <p:nvSpPr>
          <p:cNvPr id="1073" name="Google Shape;1073;p81"/>
          <p:cNvSpPr txBox="1"/>
          <p:nvPr>
            <p:ph type="title"/>
          </p:nvPr>
        </p:nvSpPr>
        <p:spPr>
          <a:xfrm>
            <a:off x="152400" y="152400"/>
            <a:ext cx="4648200" cy="990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Outlier Discovery: Statistical Approaches</a:t>
            </a:r>
            <a:endParaRPr b="0" i="0" sz="3200" u="none" cap="none" strike="noStrike">
              <a:solidFill>
                <a:schemeClr val="dk2"/>
              </a:solidFill>
              <a:latin typeface="Tahoma"/>
              <a:ea typeface="Tahoma"/>
              <a:cs typeface="Tahoma"/>
              <a:sym typeface="Tahoma"/>
            </a:endParaRPr>
          </a:p>
        </p:txBody>
      </p:sp>
      <p:sp>
        <p:nvSpPr>
          <p:cNvPr id="1074" name="Google Shape;1074;p81"/>
          <p:cNvSpPr txBox="1"/>
          <p:nvPr>
            <p:ph idx="1" type="body"/>
          </p:nvPr>
        </p:nvSpPr>
        <p:spPr>
          <a:xfrm>
            <a:off x="381000" y="2514600"/>
            <a:ext cx="8305800" cy="3962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Arial"/>
              <a:buChar char="●"/>
            </a:pPr>
            <a:r>
              <a:rPr b="0" i="0" lang="en-US" sz="2400" u="none" cap="none" strike="noStrike">
                <a:solidFill>
                  <a:srgbClr val="170981"/>
                </a:solidFill>
                <a:latin typeface="Tahoma"/>
                <a:ea typeface="Tahoma"/>
                <a:cs typeface="Tahoma"/>
                <a:sym typeface="Tahoma"/>
              </a:rPr>
              <a:t>Assume a model underlying distribution that generates data set (e.g. normal distribution) </a:t>
            </a:r>
            <a:endParaRPr b="0" i="0" sz="2400" u="none" cap="none" strike="noStrike">
              <a:solidFill>
                <a:srgbClr val="17098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Use discordancy tests depending on </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data distribution</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distribution parameter (e.g., mean, variance)</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number of expected outliers</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Drawbacks</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most tests are for single attribute</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In many cases, data distribution may not be known</a:t>
            </a:r>
            <a:endParaRPr b="0" i="0" sz="24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8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080" name="Google Shape;1080;p82"/>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081" name="Google Shape;1081;p8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82" name="Google Shape;1082;p82"/>
          <p:cNvSpPr txBox="1"/>
          <p:nvPr>
            <p:ph type="title"/>
          </p:nvPr>
        </p:nvSpPr>
        <p:spPr>
          <a:xfrm>
            <a:off x="457200" y="304800"/>
            <a:ext cx="8077200"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Outlier Discovery: Distance-Based Approach</a:t>
            </a:r>
            <a:endParaRPr b="0" i="0" sz="3200" u="none" cap="none" strike="noStrike">
              <a:solidFill>
                <a:schemeClr val="dk2"/>
              </a:solidFill>
              <a:latin typeface="Tahoma"/>
              <a:ea typeface="Tahoma"/>
              <a:cs typeface="Tahoma"/>
              <a:sym typeface="Tahoma"/>
            </a:endParaRPr>
          </a:p>
        </p:txBody>
      </p:sp>
      <p:sp>
        <p:nvSpPr>
          <p:cNvPr id="1083" name="Google Shape;1083;p82"/>
          <p:cNvSpPr txBox="1"/>
          <p:nvPr>
            <p:ph idx="1" type="body"/>
          </p:nvPr>
        </p:nvSpPr>
        <p:spPr>
          <a:xfrm>
            <a:off x="381000" y="1524000"/>
            <a:ext cx="83820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Introduced to counter the main limitations imposed by statistical methods</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We need multi-dimensional analysis without knowing data distribution</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Distance-based outlier: A DB(p, D)-outlier is an object O in a dataset T such that at least a fraction p of the objects in T lies at a distance greater than D from O</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Algorithms for mining distance-based outliers  </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Index-based algorithm</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Nested-loop algorithm </a:t>
            </a:r>
            <a:endParaRPr b="0" i="0" sz="2400" u="none" cap="none" strike="noStrike">
              <a:solidFill>
                <a:schemeClr val="dk1"/>
              </a:solidFill>
              <a:latin typeface="Tahoma"/>
              <a:ea typeface="Tahoma"/>
              <a:cs typeface="Tahoma"/>
              <a:sym typeface="Tahoma"/>
            </a:endParaRPr>
          </a:p>
          <a:p>
            <a:pPr indent="-285750" lvl="1" marL="742950" marR="0" rtl="0" algn="l">
              <a:lnSpc>
                <a:spcPct val="10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Cell-based algorithm</a:t>
            </a:r>
            <a:endParaRPr b="0" i="0" sz="24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8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089" name="Google Shape;1089;p83"/>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090" name="Google Shape;1090;p8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1091" name="Google Shape;1091;p83"/>
          <p:cNvPicPr preferRelativeResize="0"/>
          <p:nvPr/>
        </p:nvPicPr>
        <p:blipFill rotWithShape="1">
          <a:blip r:embed="rId3">
            <a:alphaModFix/>
          </a:blip>
          <a:srcRect b="0" l="0" r="0" t="0"/>
          <a:stretch/>
        </p:blipFill>
        <p:spPr>
          <a:xfrm>
            <a:off x="5181600" y="0"/>
            <a:ext cx="3962400" cy="3127375"/>
          </a:xfrm>
          <a:prstGeom prst="rect">
            <a:avLst/>
          </a:prstGeom>
          <a:noFill/>
          <a:ln>
            <a:noFill/>
          </a:ln>
        </p:spPr>
      </p:pic>
      <p:sp>
        <p:nvSpPr>
          <p:cNvPr id="1092" name="Google Shape;1092;p83"/>
          <p:cNvSpPr txBox="1"/>
          <p:nvPr>
            <p:ph type="title"/>
          </p:nvPr>
        </p:nvSpPr>
        <p:spPr>
          <a:xfrm>
            <a:off x="304800" y="152400"/>
            <a:ext cx="4800600" cy="990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Density-Based Local Outlier Detection</a:t>
            </a:r>
            <a:endParaRPr b="0" i="0" sz="3200" u="none" cap="none" strike="noStrike">
              <a:solidFill>
                <a:schemeClr val="dk2"/>
              </a:solidFill>
              <a:latin typeface="Tahoma"/>
              <a:ea typeface="Tahoma"/>
              <a:cs typeface="Tahoma"/>
              <a:sym typeface="Tahoma"/>
            </a:endParaRPr>
          </a:p>
        </p:txBody>
      </p:sp>
      <p:sp>
        <p:nvSpPr>
          <p:cNvPr id="1093" name="Google Shape;1093;p83"/>
          <p:cNvSpPr txBox="1"/>
          <p:nvPr>
            <p:ph idx="1" type="body"/>
          </p:nvPr>
        </p:nvSpPr>
        <p:spPr>
          <a:xfrm>
            <a:off x="381000" y="1371600"/>
            <a:ext cx="49530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Distance-based outlier detection is based on global distance distribution</a:t>
            </a:r>
            <a:endParaRPr b="0" i="0" sz="2400" u="none" cap="none" strike="noStrike">
              <a:solidFill>
                <a:schemeClr val="dk1"/>
              </a:solidFill>
              <a:latin typeface="Tahoma"/>
              <a:ea typeface="Tahoma"/>
              <a:cs typeface="Tahoma"/>
              <a:sym typeface="Tahoma"/>
            </a:endParaRPr>
          </a:p>
          <a:p>
            <a:pPr indent="-342900" lvl="0" marL="342900" marR="0" rtl="0" algn="l">
              <a:lnSpc>
                <a:spcPct val="9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It encounters difficulties to identify outliers if data is not uniformly distributed</a:t>
            </a:r>
            <a:endParaRPr b="0" i="0" sz="2400" u="none" cap="none" strike="noStrike">
              <a:solidFill>
                <a:schemeClr val="dk1"/>
              </a:solidFill>
              <a:latin typeface="Tahoma"/>
              <a:ea typeface="Tahoma"/>
              <a:cs typeface="Tahoma"/>
              <a:sym typeface="Tahoma"/>
            </a:endParaRPr>
          </a:p>
          <a:p>
            <a:pPr indent="-342900" lvl="0" marL="342900" marR="0" rtl="0" algn="l">
              <a:lnSpc>
                <a:spcPct val="9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Ex. C</a:t>
            </a:r>
            <a:r>
              <a:rPr b="0" baseline="-25000" i="0" lang="en-US" sz="2400" u="none" cap="none" strike="noStrike">
                <a:solidFill>
                  <a:schemeClr val="dk1"/>
                </a:solidFill>
                <a:latin typeface="Tahoma"/>
                <a:ea typeface="Tahoma"/>
                <a:cs typeface="Tahoma"/>
                <a:sym typeface="Tahoma"/>
              </a:rPr>
              <a:t>1</a:t>
            </a:r>
            <a:r>
              <a:rPr b="0" i="0" lang="en-US" sz="2400" u="none" cap="none" strike="noStrike">
                <a:solidFill>
                  <a:schemeClr val="dk1"/>
                </a:solidFill>
                <a:latin typeface="Tahoma"/>
                <a:ea typeface="Tahoma"/>
                <a:cs typeface="Tahoma"/>
                <a:sym typeface="Tahoma"/>
              </a:rPr>
              <a:t> contains 400 loosely distributed points, C</a:t>
            </a:r>
            <a:r>
              <a:rPr b="0" baseline="-25000" i="0" lang="en-US" sz="2400" u="none" cap="none" strike="noStrike">
                <a:solidFill>
                  <a:schemeClr val="dk1"/>
                </a:solidFill>
                <a:latin typeface="Tahoma"/>
                <a:ea typeface="Tahoma"/>
                <a:cs typeface="Tahoma"/>
                <a:sym typeface="Tahoma"/>
              </a:rPr>
              <a:t>2</a:t>
            </a:r>
            <a:r>
              <a:rPr b="0" i="0" lang="en-US" sz="2400" u="none" cap="none" strike="noStrike">
                <a:solidFill>
                  <a:schemeClr val="dk1"/>
                </a:solidFill>
                <a:latin typeface="Tahoma"/>
                <a:ea typeface="Tahoma"/>
                <a:cs typeface="Tahoma"/>
                <a:sym typeface="Tahoma"/>
              </a:rPr>
              <a:t> has 100 tightly condensed points, 2 outlier points o</a:t>
            </a:r>
            <a:r>
              <a:rPr b="0" baseline="-25000" i="0" lang="en-US" sz="2400" u="none" cap="none" strike="noStrike">
                <a:solidFill>
                  <a:schemeClr val="dk1"/>
                </a:solidFill>
                <a:latin typeface="Tahoma"/>
                <a:ea typeface="Tahoma"/>
                <a:cs typeface="Tahoma"/>
                <a:sym typeface="Tahoma"/>
              </a:rPr>
              <a:t>1</a:t>
            </a:r>
            <a:r>
              <a:rPr b="0" i="0" lang="en-US" sz="2400" u="none" cap="none" strike="noStrike">
                <a:solidFill>
                  <a:schemeClr val="dk1"/>
                </a:solidFill>
                <a:latin typeface="Tahoma"/>
                <a:ea typeface="Tahoma"/>
                <a:cs typeface="Tahoma"/>
                <a:sym typeface="Tahoma"/>
              </a:rPr>
              <a:t>, o</a:t>
            </a:r>
            <a:r>
              <a:rPr b="0" baseline="-25000" i="0" lang="en-US" sz="2400" u="none" cap="none" strike="noStrike">
                <a:solidFill>
                  <a:schemeClr val="dk1"/>
                </a:solidFill>
                <a:latin typeface="Tahoma"/>
                <a:ea typeface="Tahoma"/>
                <a:cs typeface="Tahoma"/>
                <a:sym typeface="Tahoma"/>
              </a:rPr>
              <a:t>2</a:t>
            </a:r>
            <a:endParaRPr b="0" baseline="-25000" i="0" sz="2400" u="none" cap="none" strike="noStrike">
              <a:solidFill>
                <a:schemeClr val="dk1"/>
              </a:solidFill>
              <a:latin typeface="Tahoma"/>
              <a:ea typeface="Tahoma"/>
              <a:cs typeface="Tahoma"/>
              <a:sym typeface="Tahoma"/>
            </a:endParaRPr>
          </a:p>
          <a:p>
            <a:pPr indent="-342900" lvl="0" marL="342900" marR="0" rtl="0" algn="l">
              <a:lnSpc>
                <a:spcPct val="9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Distance-based method cannot identify o</a:t>
            </a:r>
            <a:r>
              <a:rPr b="0" baseline="-25000" i="0" lang="en-US" sz="2400" u="none" cap="none" strike="noStrike">
                <a:solidFill>
                  <a:schemeClr val="dk1"/>
                </a:solidFill>
                <a:latin typeface="Tahoma"/>
                <a:ea typeface="Tahoma"/>
                <a:cs typeface="Tahoma"/>
                <a:sym typeface="Tahoma"/>
              </a:rPr>
              <a:t>2</a:t>
            </a:r>
            <a:r>
              <a:rPr b="0" i="0" lang="en-US" sz="2400" u="none" cap="none" strike="noStrike">
                <a:solidFill>
                  <a:schemeClr val="dk1"/>
                </a:solidFill>
                <a:latin typeface="Tahoma"/>
                <a:ea typeface="Tahoma"/>
                <a:cs typeface="Tahoma"/>
                <a:sym typeface="Tahoma"/>
              </a:rPr>
              <a:t> as an outlier</a:t>
            </a:r>
            <a:endParaRPr b="0" i="0" sz="2400" u="none" cap="none" strike="noStrike">
              <a:solidFill>
                <a:schemeClr val="dk1"/>
              </a:solidFill>
              <a:latin typeface="Tahoma"/>
              <a:ea typeface="Tahoma"/>
              <a:cs typeface="Tahoma"/>
              <a:sym typeface="Tahoma"/>
            </a:endParaRPr>
          </a:p>
          <a:p>
            <a:pPr indent="-342900" lvl="0" marL="342900" marR="0" rtl="0" algn="l">
              <a:lnSpc>
                <a:spcPct val="9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Need the concept of local outlier</a:t>
            </a:r>
            <a:endParaRPr b="0" i="0" sz="2400" u="none" cap="none" strike="noStrike">
              <a:solidFill>
                <a:schemeClr val="dk1"/>
              </a:solidFill>
              <a:latin typeface="Tahoma"/>
              <a:ea typeface="Tahoma"/>
              <a:cs typeface="Tahoma"/>
              <a:sym typeface="Tahoma"/>
            </a:endParaRPr>
          </a:p>
        </p:txBody>
      </p:sp>
      <p:sp>
        <p:nvSpPr>
          <p:cNvPr id="1094" name="Google Shape;1094;p83"/>
          <p:cNvSpPr txBox="1"/>
          <p:nvPr/>
        </p:nvSpPr>
        <p:spPr>
          <a:xfrm>
            <a:off x="5334000" y="3124200"/>
            <a:ext cx="3657600" cy="3352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folHlink"/>
              </a:buClr>
              <a:buSzPts val="1200"/>
              <a:buFont typeface="Noto Sans Symbols"/>
              <a:buChar char="■"/>
            </a:pPr>
            <a:r>
              <a:rPr b="0" i="0" lang="en-US" sz="2000" u="none" cap="none" strike="noStrike">
                <a:solidFill>
                  <a:schemeClr val="dk1"/>
                </a:solidFill>
                <a:latin typeface="Tahoma"/>
                <a:ea typeface="Tahoma"/>
                <a:cs typeface="Tahoma"/>
                <a:sym typeface="Tahoma"/>
              </a:rPr>
              <a:t>Local outlier factor (LOF)</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400"/>
              </a:spcBef>
              <a:spcAft>
                <a:spcPts val="0"/>
              </a:spcAft>
              <a:buClr>
                <a:schemeClr val="hlink"/>
              </a:buClr>
              <a:buSzPts val="1100"/>
              <a:buFont typeface="Noto Sans Symbols"/>
              <a:buChar char="■"/>
            </a:pPr>
            <a:r>
              <a:rPr b="0" i="0" lang="en-US" sz="2000" u="none" cap="none" strike="noStrike">
                <a:solidFill>
                  <a:schemeClr val="dk1"/>
                </a:solidFill>
                <a:latin typeface="Tahoma"/>
                <a:ea typeface="Tahoma"/>
                <a:cs typeface="Tahoma"/>
                <a:sym typeface="Tahoma"/>
              </a:rPr>
              <a:t>Assume outlier is not crisp</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400"/>
              </a:spcBef>
              <a:spcAft>
                <a:spcPts val="0"/>
              </a:spcAft>
              <a:buClr>
                <a:schemeClr val="hlink"/>
              </a:buClr>
              <a:buSzPts val="1100"/>
              <a:buFont typeface="Noto Sans Symbols"/>
              <a:buChar char="■"/>
            </a:pPr>
            <a:r>
              <a:rPr b="0" i="0" lang="en-US" sz="2000" u="none" cap="none" strike="noStrike">
                <a:solidFill>
                  <a:schemeClr val="dk1"/>
                </a:solidFill>
                <a:latin typeface="Tahoma"/>
                <a:ea typeface="Tahoma"/>
                <a:cs typeface="Tahoma"/>
                <a:sym typeface="Tahoma"/>
              </a:rPr>
              <a:t>Each point has a LOF</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8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00" name="Google Shape;1100;p84"/>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101" name="Google Shape;1101;p8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02" name="Google Shape;1102;p84"/>
          <p:cNvSpPr txBox="1"/>
          <p:nvPr>
            <p:ph type="title"/>
          </p:nvPr>
        </p:nvSpPr>
        <p:spPr>
          <a:xfrm>
            <a:off x="381000" y="457200"/>
            <a:ext cx="8458200" cy="5334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Outlier Discovery: Deviation-Based Approach</a:t>
            </a:r>
            <a:endParaRPr b="0" i="0" sz="3200" u="none" cap="none" strike="noStrike">
              <a:solidFill>
                <a:schemeClr val="dk2"/>
              </a:solidFill>
              <a:latin typeface="Tahoma"/>
              <a:ea typeface="Tahoma"/>
              <a:cs typeface="Tahoma"/>
              <a:sym typeface="Tahoma"/>
            </a:endParaRPr>
          </a:p>
        </p:txBody>
      </p:sp>
      <p:sp>
        <p:nvSpPr>
          <p:cNvPr id="1103" name="Google Shape;1103;p84"/>
          <p:cNvSpPr txBox="1"/>
          <p:nvPr>
            <p:ph idx="1" type="body"/>
          </p:nvPr>
        </p:nvSpPr>
        <p:spPr>
          <a:xfrm>
            <a:off x="304800" y="1447800"/>
            <a:ext cx="83058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5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Identifies outliers by examining the main characteristics of objects in a group</a:t>
            </a:r>
            <a:endParaRPr b="0" i="0" sz="2400" u="none" cap="none" strike="noStrike">
              <a:solidFill>
                <a:schemeClr val="dk1"/>
              </a:solidFill>
              <a:latin typeface="Tahoma"/>
              <a:ea typeface="Tahoma"/>
              <a:cs typeface="Tahoma"/>
              <a:sym typeface="Tahoma"/>
            </a:endParaRPr>
          </a:p>
          <a:p>
            <a:pPr indent="-342900" lvl="0" marL="342900" marR="0" rtl="0" algn="l">
              <a:lnSpc>
                <a:spcPct val="105000"/>
              </a:lnSpc>
              <a:spcBef>
                <a:spcPts val="60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Objects that “deviate” from this description are considered outliers</a:t>
            </a:r>
            <a:endParaRPr b="0" i="0" sz="2400" u="none" cap="none" strike="noStrike">
              <a:solidFill>
                <a:schemeClr val="dk1"/>
              </a:solidFill>
              <a:latin typeface="Tahoma"/>
              <a:ea typeface="Tahoma"/>
              <a:cs typeface="Tahoma"/>
              <a:sym typeface="Tahoma"/>
            </a:endParaRPr>
          </a:p>
          <a:p>
            <a:pPr indent="-342900" lvl="0" marL="342900" marR="0" rtl="0" algn="l">
              <a:lnSpc>
                <a:spcPct val="105000"/>
              </a:lnSpc>
              <a:spcBef>
                <a:spcPts val="60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Sequential exception technique </a:t>
            </a:r>
            <a:endParaRPr b="0" i="0" sz="2400" u="none" cap="none" strike="noStrike">
              <a:solidFill>
                <a:schemeClr val="dk1"/>
              </a:solidFill>
              <a:latin typeface="Tahoma"/>
              <a:ea typeface="Tahoma"/>
              <a:cs typeface="Tahoma"/>
              <a:sym typeface="Tahoma"/>
            </a:endParaRPr>
          </a:p>
          <a:p>
            <a:pPr indent="-285750" lvl="1" marL="742950" marR="0" rtl="0" algn="l">
              <a:lnSpc>
                <a:spcPct val="105000"/>
              </a:lnSpc>
              <a:spcBef>
                <a:spcPts val="60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simulates the way in which humans can distinguish unusual objects from among a series of supposedly like objects</a:t>
            </a:r>
            <a:endParaRPr b="0" i="0" sz="2400" u="none" cap="none" strike="noStrike">
              <a:solidFill>
                <a:schemeClr val="dk1"/>
              </a:solidFill>
              <a:latin typeface="Tahoma"/>
              <a:ea typeface="Tahoma"/>
              <a:cs typeface="Tahoma"/>
              <a:sym typeface="Tahoma"/>
            </a:endParaRPr>
          </a:p>
          <a:p>
            <a:pPr indent="-342900" lvl="0" marL="342900" marR="0" rtl="0" algn="l">
              <a:lnSpc>
                <a:spcPct val="105000"/>
              </a:lnSpc>
              <a:spcBef>
                <a:spcPts val="60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OLAP data cube technique</a:t>
            </a:r>
            <a:endParaRPr b="0" i="0" sz="2400" u="none" cap="none" strike="noStrike">
              <a:solidFill>
                <a:schemeClr val="dk1"/>
              </a:solidFill>
              <a:latin typeface="Tahoma"/>
              <a:ea typeface="Tahoma"/>
              <a:cs typeface="Tahoma"/>
              <a:sym typeface="Tahoma"/>
            </a:endParaRPr>
          </a:p>
          <a:p>
            <a:pPr indent="-285750" lvl="1" marL="742950" marR="0" rtl="0" algn="l">
              <a:lnSpc>
                <a:spcPct val="105000"/>
              </a:lnSpc>
              <a:spcBef>
                <a:spcPts val="60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uses data cubes to identify regions of anomalies in large multidimensional data</a:t>
            </a:r>
            <a:endParaRPr b="0" i="0" sz="24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8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09" name="Google Shape;1109;p85"/>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110" name="Google Shape;1110;p8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11" name="Google Shape;1111;p85"/>
          <p:cNvSpPr txBox="1"/>
          <p:nvPr>
            <p:ph type="title"/>
          </p:nvPr>
        </p:nvSpPr>
        <p:spPr>
          <a:xfrm>
            <a:off x="750887" y="436562"/>
            <a:ext cx="7156450" cy="49847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Problems and Challenges</a:t>
            </a:r>
            <a:endParaRPr b="0" i="0" sz="3200" u="none" cap="none" strike="noStrike">
              <a:solidFill>
                <a:schemeClr val="dk2"/>
              </a:solidFill>
              <a:latin typeface="Tahoma"/>
              <a:ea typeface="Tahoma"/>
              <a:cs typeface="Tahoma"/>
              <a:sym typeface="Tahoma"/>
            </a:endParaRPr>
          </a:p>
        </p:txBody>
      </p:sp>
      <p:sp>
        <p:nvSpPr>
          <p:cNvPr id="1112" name="Google Shape;1112;p85"/>
          <p:cNvSpPr txBox="1"/>
          <p:nvPr>
            <p:ph idx="1" type="body"/>
          </p:nvPr>
        </p:nvSpPr>
        <p:spPr>
          <a:xfrm>
            <a:off x="457200" y="1371600"/>
            <a:ext cx="8305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1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Considerable progress has been made in scalable clustering methods</a:t>
            </a:r>
            <a:endParaRPr b="0" i="0" sz="2400" u="none" cap="none" strike="noStrike">
              <a:solidFill>
                <a:schemeClr val="dk1"/>
              </a:solidFill>
              <a:latin typeface="Tahoma"/>
              <a:ea typeface="Tahoma"/>
              <a:cs typeface="Tahoma"/>
              <a:sym typeface="Tahoma"/>
            </a:endParaRPr>
          </a:p>
          <a:p>
            <a:pPr indent="-285750" lvl="1" marL="742950" marR="0" rtl="0" algn="l">
              <a:lnSpc>
                <a:spcPct val="11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Partitioning: k-means, k-medoids</a:t>
            </a:r>
            <a:endParaRPr b="0" i="0" sz="2400" u="none" cap="none" strike="noStrike">
              <a:solidFill>
                <a:schemeClr val="dk1"/>
              </a:solidFill>
              <a:latin typeface="Tahoma"/>
              <a:ea typeface="Tahoma"/>
              <a:cs typeface="Tahoma"/>
              <a:sym typeface="Tahoma"/>
            </a:endParaRPr>
          </a:p>
          <a:p>
            <a:pPr indent="-285750" lvl="1" marL="742950" marR="0" rtl="0" algn="l">
              <a:lnSpc>
                <a:spcPct val="11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Hierarchical: AGNES, DIANA, BIRCH, </a:t>
            </a:r>
            <a:endParaRPr b="0" i="0" sz="2400" u="none" cap="none" strike="noStrike">
              <a:solidFill>
                <a:schemeClr val="dk1"/>
              </a:solidFill>
              <a:latin typeface="Tahoma"/>
              <a:ea typeface="Tahoma"/>
              <a:cs typeface="Tahoma"/>
              <a:sym typeface="Tahoma"/>
            </a:endParaRPr>
          </a:p>
          <a:p>
            <a:pPr indent="-285750" lvl="1" marL="742950" marR="0" rtl="0" algn="l">
              <a:lnSpc>
                <a:spcPct val="11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Density-based: DBSCAN, </a:t>
            </a:r>
            <a:endParaRPr b="0" i="0" sz="2400" u="none" cap="none" strike="noStrike">
              <a:solidFill>
                <a:schemeClr val="dk1"/>
              </a:solidFill>
              <a:latin typeface="Tahoma"/>
              <a:ea typeface="Tahoma"/>
              <a:cs typeface="Tahoma"/>
              <a:sym typeface="Tahoma"/>
            </a:endParaRPr>
          </a:p>
          <a:p>
            <a:pPr indent="-342900" lvl="0" marL="342900" marR="0" rtl="0" algn="l">
              <a:lnSpc>
                <a:spcPct val="11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Current clustering techniques do not </a:t>
            </a:r>
            <a:r>
              <a:rPr b="0" i="0" lang="en-US" sz="2400" u="sng" cap="none" strike="noStrike">
                <a:solidFill>
                  <a:schemeClr val="dk1"/>
                </a:solidFill>
                <a:latin typeface="Tahoma"/>
                <a:ea typeface="Tahoma"/>
                <a:cs typeface="Tahoma"/>
                <a:sym typeface="Tahoma"/>
              </a:rPr>
              <a:t>address</a:t>
            </a:r>
            <a:r>
              <a:rPr b="0" i="0" lang="en-US" sz="2400" u="none" cap="none" strike="noStrike">
                <a:solidFill>
                  <a:schemeClr val="dk1"/>
                </a:solidFill>
                <a:latin typeface="Tahoma"/>
                <a:ea typeface="Tahoma"/>
                <a:cs typeface="Tahoma"/>
                <a:sym typeface="Tahoma"/>
              </a:rPr>
              <a:t> all the requirements adequately, still an active area of research</a:t>
            </a:r>
            <a:endParaRPr b="0" i="0" sz="2400" u="none" cap="none" strike="noStrike">
              <a:solidFill>
                <a:schemeClr val="dk1"/>
              </a:solidFill>
              <a:latin typeface="Tahoma"/>
              <a:ea typeface="Tahoma"/>
              <a:cs typeface="Tahoma"/>
              <a:sym typeface="Tahoma"/>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58" name="Google Shape;158;p9"/>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159" name="Google Shape;159;p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60" name="Google Shape;160;p9"/>
          <p:cNvSpPr txBox="1"/>
          <p:nvPr>
            <p:ph type="title"/>
          </p:nvPr>
        </p:nvSpPr>
        <p:spPr>
          <a:xfrm>
            <a:off x="822325" y="492125"/>
            <a:ext cx="7296150" cy="49847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0" i="0" lang="en-US" sz="3200" u="none" cap="none" strike="noStrike">
                <a:solidFill>
                  <a:schemeClr val="dk2"/>
                </a:solidFill>
                <a:latin typeface="Tahoma"/>
                <a:ea typeface="Tahoma"/>
                <a:cs typeface="Tahoma"/>
                <a:sym typeface="Tahoma"/>
              </a:rPr>
              <a:t>The </a:t>
            </a:r>
            <a:r>
              <a:rPr b="0" i="1" lang="en-US" sz="3200" u="none" cap="none" strike="noStrike">
                <a:solidFill>
                  <a:schemeClr val="dk2"/>
                </a:solidFill>
                <a:latin typeface="Tahoma"/>
                <a:ea typeface="Tahoma"/>
                <a:cs typeface="Tahoma"/>
                <a:sym typeface="Tahoma"/>
              </a:rPr>
              <a:t>K-Means</a:t>
            </a:r>
            <a:r>
              <a:rPr b="0" i="0" lang="en-US" sz="3200" u="none" cap="none" strike="noStrike">
                <a:solidFill>
                  <a:schemeClr val="dk2"/>
                </a:solidFill>
                <a:latin typeface="Tahoma"/>
                <a:ea typeface="Tahoma"/>
                <a:cs typeface="Tahoma"/>
                <a:sym typeface="Tahoma"/>
              </a:rPr>
              <a:t> Clustering Method</a:t>
            </a:r>
            <a:r>
              <a:rPr b="1" i="0" lang="en-US" sz="2400" u="none" cap="none" strike="noStrike">
                <a:solidFill>
                  <a:schemeClr val="dk2"/>
                </a:solidFill>
                <a:latin typeface="Tahoma"/>
                <a:ea typeface="Tahoma"/>
                <a:cs typeface="Tahoma"/>
                <a:sym typeface="Tahoma"/>
              </a:rPr>
              <a:t> </a:t>
            </a:r>
            <a:endParaRPr b="1" i="0" sz="2400" u="none" cap="none" strike="noStrike">
              <a:solidFill>
                <a:schemeClr val="dk2"/>
              </a:solidFill>
              <a:latin typeface="Tahoma"/>
              <a:ea typeface="Tahoma"/>
              <a:cs typeface="Tahoma"/>
              <a:sym typeface="Tahoma"/>
            </a:endParaRPr>
          </a:p>
        </p:txBody>
      </p:sp>
      <p:sp>
        <p:nvSpPr>
          <p:cNvPr id="161" name="Google Shape;161;p9"/>
          <p:cNvSpPr txBox="1"/>
          <p:nvPr>
            <p:ph idx="1" type="body"/>
          </p:nvPr>
        </p:nvSpPr>
        <p:spPr>
          <a:xfrm>
            <a:off x="304800" y="1254760"/>
            <a:ext cx="8602824"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Given </a:t>
            </a:r>
            <a:r>
              <a:rPr b="0" i="1" lang="en-US" sz="2400" u="none" cap="none" strike="noStrike">
                <a:solidFill>
                  <a:schemeClr val="dk1"/>
                </a:solidFill>
                <a:latin typeface="Tahoma"/>
                <a:ea typeface="Tahoma"/>
                <a:cs typeface="Tahoma"/>
                <a:sym typeface="Tahoma"/>
              </a:rPr>
              <a:t>k</a:t>
            </a:r>
            <a:r>
              <a:rPr b="0" i="0" lang="en-US" sz="2400" u="none" cap="none" strike="noStrike">
                <a:solidFill>
                  <a:schemeClr val="dk1"/>
                </a:solidFill>
                <a:latin typeface="Tahoma"/>
                <a:ea typeface="Tahoma"/>
                <a:cs typeface="Tahoma"/>
                <a:sym typeface="Tahoma"/>
              </a:rPr>
              <a:t>, the </a:t>
            </a:r>
            <a:r>
              <a:rPr b="0" i="1" lang="en-US" sz="2400" u="none" cap="none" strike="noStrike">
                <a:solidFill>
                  <a:schemeClr val="dk1"/>
                </a:solidFill>
                <a:latin typeface="Tahoma"/>
                <a:ea typeface="Tahoma"/>
                <a:cs typeface="Tahoma"/>
                <a:sym typeface="Tahoma"/>
              </a:rPr>
              <a:t>k-means</a:t>
            </a:r>
            <a:r>
              <a:rPr b="0" i="0" lang="en-US" sz="2400" u="none" cap="none" strike="noStrike">
                <a:solidFill>
                  <a:schemeClr val="dk1"/>
                </a:solidFill>
                <a:latin typeface="Tahoma"/>
                <a:ea typeface="Tahoma"/>
                <a:cs typeface="Tahoma"/>
                <a:sym typeface="Tahoma"/>
              </a:rPr>
              <a:t> algorithm is implemented </a:t>
            </a:r>
            <a:r>
              <a:rPr lang="en-US" sz="2400"/>
              <a:t>as below</a:t>
            </a: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335280" lvl="0" marL="457200" rtl="0" algn="l">
              <a:lnSpc>
                <a:spcPct val="100000"/>
              </a:lnSpc>
              <a:spcBef>
                <a:spcPts val="560"/>
              </a:spcBef>
              <a:spcAft>
                <a:spcPts val="0"/>
              </a:spcAft>
              <a:buSzPts val="1680"/>
              <a:buChar char="■"/>
            </a:pPr>
            <a:r>
              <a:rPr b="0" i="0" lang="en-US" sz="1800" u="none" strike="noStrike">
                <a:latin typeface="Arial"/>
                <a:ea typeface="Arial"/>
                <a:cs typeface="Arial"/>
                <a:sym typeface="Arial"/>
              </a:rPr>
              <a:t>First, it randomly selects </a:t>
            </a:r>
            <a:r>
              <a:rPr b="0" i="1" lang="en-US" sz="1800" u="none" strike="noStrike">
                <a:latin typeface="Arial"/>
                <a:ea typeface="Arial"/>
                <a:cs typeface="Arial"/>
                <a:sym typeface="Arial"/>
              </a:rPr>
              <a:t>k </a:t>
            </a:r>
            <a:r>
              <a:rPr b="0" i="0" lang="en-US" sz="1800" u="none" strike="noStrike">
                <a:latin typeface="Arial"/>
                <a:ea typeface="Arial"/>
                <a:cs typeface="Arial"/>
                <a:sym typeface="Arial"/>
              </a:rPr>
              <a:t>of the objects in </a:t>
            </a:r>
            <a:r>
              <a:rPr b="0" i="1" lang="en-US" sz="1800" u="none" strike="noStrike">
                <a:latin typeface="Arial"/>
                <a:ea typeface="Arial"/>
                <a:cs typeface="Arial"/>
                <a:sym typeface="Arial"/>
              </a:rPr>
              <a:t>D</a:t>
            </a:r>
            <a:r>
              <a:rPr b="0" i="0" lang="en-US" sz="1800" u="none" strike="noStrike">
                <a:latin typeface="Arial"/>
                <a:ea typeface="Arial"/>
                <a:cs typeface="Arial"/>
                <a:sym typeface="Arial"/>
              </a:rPr>
              <a:t>, each of which initially represents a cluster mean or cluster center.</a:t>
            </a:r>
            <a:endParaRPr b="0" i="0" sz="1800" u="none" strike="noStrike">
              <a:latin typeface="Arial"/>
              <a:ea typeface="Arial"/>
              <a:cs typeface="Arial"/>
              <a:sym typeface="Arial"/>
            </a:endParaRPr>
          </a:p>
          <a:p>
            <a:pPr indent="-335280" lvl="0" marL="457200" rtl="0" algn="l">
              <a:lnSpc>
                <a:spcPct val="100000"/>
              </a:lnSpc>
              <a:spcBef>
                <a:spcPts val="560"/>
              </a:spcBef>
              <a:spcAft>
                <a:spcPts val="0"/>
              </a:spcAft>
              <a:buSzPts val="1680"/>
              <a:buChar char="■"/>
            </a:pPr>
            <a:r>
              <a:rPr b="0" i="0" lang="en-US" sz="1800" u="none" strike="noStrike">
                <a:latin typeface="Arial"/>
                <a:ea typeface="Arial"/>
                <a:cs typeface="Arial"/>
                <a:sym typeface="Arial"/>
              </a:rPr>
              <a:t>For each of the remaining objects, an object is assigned to the cluster to which it is the most similar, based on the Euclidean distance between the object and the cluster mean.</a:t>
            </a:r>
            <a:endParaRPr b="0" i="0" sz="1800" u="none" strike="noStrike">
              <a:latin typeface="Arial"/>
              <a:ea typeface="Arial"/>
              <a:cs typeface="Arial"/>
              <a:sym typeface="Arial"/>
            </a:endParaRPr>
          </a:p>
          <a:p>
            <a:pPr indent="-335280" lvl="0" marL="457200" rtl="0" algn="l">
              <a:lnSpc>
                <a:spcPct val="100000"/>
              </a:lnSpc>
              <a:spcBef>
                <a:spcPts val="560"/>
              </a:spcBef>
              <a:spcAft>
                <a:spcPts val="0"/>
              </a:spcAft>
              <a:buSzPts val="1680"/>
              <a:buChar char="■"/>
            </a:pPr>
            <a:r>
              <a:rPr b="0" i="0" lang="en-US" sz="1800" u="none" strike="noStrike">
                <a:latin typeface="Arial"/>
                <a:ea typeface="Arial"/>
                <a:cs typeface="Arial"/>
                <a:sym typeface="Arial"/>
              </a:rPr>
              <a:t> The </a:t>
            </a:r>
            <a:r>
              <a:rPr b="0" i="1" lang="en-US" sz="1800" u="none" strike="noStrike">
                <a:latin typeface="Arial"/>
                <a:ea typeface="Arial"/>
                <a:cs typeface="Arial"/>
                <a:sym typeface="Arial"/>
              </a:rPr>
              <a:t>k</a:t>
            </a:r>
            <a:r>
              <a:rPr b="0" i="0" lang="en-US" sz="1800" u="none" strike="noStrike">
                <a:latin typeface="Arial"/>
                <a:ea typeface="Arial"/>
                <a:cs typeface="Arial"/>
                <a:sym typeface="Arial"/>
              </a:rPr>
              <a:t>-means algorithm then iteratively improves the within-cluster variation.</a:t>
            </a:r>
            <a:endParaRPr b="0" i="0" sz="1800" u="none" strike="noStrike">
              <a:latin typeface="Arial"/>
              <a:ea typeface="Arial"/>
              <a:cs typeface="Arial"/>
              <a:sym typeface="Arial"/>
            </a:endParaRPr>
          </a:p>
          <a:p>
            <a:pPr indent="-326390" lvl="1" marL="914400" rtl="0" algn="l">
              <a:lnSpc>
                <a:spcPct val="100000"/>
              </a:lnSpc>
              <a:spcBef>
                <a:spcPts val="560"/>
              </a:spcBef>
              <a:spcAft>
                <a:spcPts val="0"/>
              </a:spcAft>
              <a:buSzPts val="1540"/>
              <a:buChar char="■"/>
            </a:pPr>
            <a:r>
              <a:rPr b="0" i="0" lang="en-US" sz="1800" u="none" strike="noStrike">
                <a:latin typeface="Arial"/>
                <a:ea typeface="Arial"/>
                <a:cs typeface="Arial"/>
                <a:sym typeface="Arial"/>
              </a:rPr>
              <a:t>For each cluster, it computes the new mean using the objects assigned to the cluster in the previous iteration.</a:t>
            </a:r>
            <a:endParaRPr b="0" i="0" sz="1800" u="none" strike="noStrike">
              <a:latin typeface="Arial"/>
              <a:ea typeface="Arial"/>
              <a:cs typeface="Arial"/>
              <a:sym typeface="Arial"/>
            </a:endParaRPr>
          </a:p>
          <a:p>
            <a:pPr indent="-326390" lvl="1" marL="914400" rtl="0" algn="l">
              <a:lnSpc>
                <a:spcPct val="100000"/>
              </a:lnSpc>
              <a:spcBef>
                <a:spcPts val="560"/>
              </a:spcBef>
              <a:spcAft>
                <a:spcPts val="0"/>
              </a:spcAft>
              <a:buSzPts val="1540"/>
              <a:buChar char="■"/>
            </a:pPr>
            <a:r>
              <a:rPr b="0" i="0" lang="en-US" sz="1800" u="none" strike="noStrike">
                <a:latin typeface="Arial"/>
                <a:ea typeface="Arial"/>
                <a:cs typeface="Arial"/>
                <a:sym typeface="Arial"/>
              </a:rPr>
              <a:t> All the objects are then reassigned using the updated means as the new cluster centers. </a:t>
            </a:r>
            <a:endParaRPr b="0" i="0" sz="1800" u="none" strike="noStrike">
              <a:latin typeface="Arial"/>
              <a:ea typeface="Arial"/>
              <a:cs typeface="Arial"/>
              <a:sym typeface="Arial"/>
            </a:endParaRPr>
          </a:p>
          <a:p>
            <a:pPr indent="-326390" lvl="1" marL="914400" rtl="0" algn="l">
              <a:lnSpc>
                <a:spcPct val="100000"/>
              </a:lnSpc>
              <a:spcBef>
                <a:spcPts val="560"/>
              </a:spcBef>
              <a:spcAft>
                <a:spcPts val="0"/>
              </a:spcAft>
              <a:buSzPts val="1540"/>
              <a:buChar char="■"/>
            </a:pPr>
            <a:r>
              <a:rPr b="0" i="0" lang="en-US" sz="1800" u="none" strike="noStrike">
                <a:latin typeface="Arial"/>
                <a:ea typeface="Arial"/>
                <a:cs typeface="Arial"/>
                <a:sym typeface="Arial"/>
              </a:rPr>
              <a:t>The iterations continue until the assignment is stable, that is, the clusters formed in the current round are the same as those formed in the previous round.</a:t>
            </a:r>
            <a:endParaRPr b="0" i="0" sz="1800" u="none" strike="noStrike">
              <a:latin typeface="Arial"/>
              <a:ea typeface="Arial"/>
              <a:cs typeface="Arial"/>
              <a:sym typeface="Arial"/>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